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1"/>
  </p:notesMasterIdLst>
  <p:sldIdLst>
    <p:sldId id="678" r:id="rId2"/>
    <p:sldId id="701" r:id="rId3"/>
    <p:sldId id="686" r:id="rId4"/>
    <p:sldId id="664" r:id="rId5"/>
    <p:sldId id="672" r:id="rId6"/>
    <p:sldId id="592" r:id="rId7"/>
    <p:sldId id="585" r:id="rId8"/>
    <p:sldId id="437" r:id="rId9"/>
    <p:sldId id="679" r:id="rId10"/>
    <p:sldId id="680" r:id="rId11"/>
    <p:sldId id="441" r:id="rId12"/>
    <p:sldId id="708" r:id="rId13"/>
    <p:sldId id="707" r:id="rId14"/>
    <p:sldId id="702" r:id="rId15"/>
    <p:sldId id="676" r:id="rId16"/>
    <p:sldId id="692" r:id="rId17"/>
    <p:sldId id="683" r:id="rId18"/>
    <p:sldId id="691" r:id="rId19"/>
    <p:sldId id="693" r:id="rId20"/>
    <p:sldId id="699" r:id="rId21"/>
    <p:sldId id="661" r:id="rId22"/>
    <p:sldId id="583" r:id="rId23"/>
    <p:sldId id="684" r:id="rId24"/>
    <p:sldId id="705" r:id="rId25"/>
    <p:sldId id="706" r:id="rId26"/>
    <p:sldId id="681" r:id="rId27"/>
    <p:sldId id="677" r:id="rId28"/>
    <p:sldId id="580" r:id="rId29"/>
    <p:sldId id="582" r:id="rId30"/>
    <p:sldId id="581" r:id="rId31"/>
    <p:sldId id="703" r:id="rId32"/>
    <p:sldId id="439" r:id="rId33"/>
    <p:sldId id="682" r:id="rId34"/>
    <p:sldId id="670" r:id="rId35"/>
    <p:sldId id="612" r:id="rId36"/>
    <p:sldId id="613" r:id="rId37"/>
    <p:sldId id="586" r:id="rId38"/>
    <p:sldId id="704" r:id="rId39"/>
    <p:sldId id="444" r:id="rId40"/>
  </p:sldIdLst>
  <p:sldSz cx="12192000" cy="6858000"/>
  <p:notesSz cx="6858000" cy="9144000"/>
  <p:embeddedFontLst>
    <p:embeddedFont>
      <p:font typeface="楷体" panose="02010609060101010101" charset="-122"/>
      <p:regular r:id="rId42"/>
    </p:embeddedFon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Calibri Light" panose="020F0302020204030204" pitchFamily="34" charset="0"/>
      <p:regular r:id="rId47"/>
      <p:italic r:id="rId48"/>
    </p:embeddedFont>
    <p:embeddedFont>
      <p:font typeface="Cambria Math" panose="02040503050406030204" pitchFamily="18" charset="0"/>
      <p:regular r:id="rId49"/>
    </p:embeddedFont>
    <p:embeddedFont>
      <p:font typeface="KaiTi" panose="02010609060101010101" pitchFamily="49" charset="-122"/>
      <p:regular r:id="rId50"/>
    </p:embeddedFont>
    <p:embeddedFont>
      <p:font typeface="Microsoft YaHei Light" panose="020B0502040204020203" pitchFamily="34" charset="-122"/>
      <p:regular r:id="rId51"/>
    </p:embeddedFont>
    <p:embeddedFont>
      <p:font typeface="华文楷体" panose="02010600040101010101" pitchFamily="2" charset="-122"/>
      <p:regular r:id="rId52"/>
    </p:embeddedFont>
    <p:embeddedFont>
      <p:font typeface="宋体" panose="02010600030101010101" pitchFamily="2" charset="-122"/>
      <p:regular r:id="rId53"/>
    </p:embeddedFont>
    <p:embeddedFont>
      <p:font typeface="微软雅黑" panose="020B0503020204020204" pitchFamily="34" charset="-122"/>
      <p:regular r:id="rId54"/>
      <p:bold r:id="rId55"/>
    </p:embeddedFont>
    <p:embeddedFont>
      <p:font typeface="微软雅黑" panose="020B0503020204020204" pitchFamily="34" charset="-122"/>
      <p:regular r:id="rId54"/>
      <p:bold r:id="rId5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0CB9E3CA-5153-4E5D-B901-3533DEFFA4B3}">
          <p14:sldIdLst>
            <p14:sldId id="678"/>
            <p14:sldId id="701"/>
            <p14:sldId id="686"/>
            <p14:sldId id="664"/>
            <p14:sldId id="672"/>
            <p14:sldId id="592"/>
            <p14:sldId id="585"/>
            <p14:sldId id="437"/>
            <p14:sldId id="679"/>
            <p14:sldId id="680"/>
            <p14:sldId id="441"/>
            <p14:sldId id="708"/>
            <p14:sldId id="707"/>
            <p14:sldId id="702"/>
            <p14:sldId id="676"/>
            <p14:sldId id="692"/>
            <p14:sldId id="683"/>
            <p14:sldId id="691"/>
            <p14:sldId id="693"/>
            <p14:sldId id="699"/>
            <p14:sldId id="661"/>
            <p14:sldId id="583"/>
            <p14:sldId id="684"/>
            <p14:sldId id="705"/>
            <p14:sldId id="706"/>
            <p14:sldId id="681"/>
            <p14:sldId id="677"/>
            <p14:sldId id="580"/>
            <p14:sldId id="582"/>
            <p14:sldId id="581"/>
            <p14:sldId id="703"/>
            <p14:sldId id="439"/>
            <p14:sldId id="682"/>
            <p14:sldId id="670"/>
            <p14:sldId id="612"/>
            <p14:sldId id="613"/>
            <p14:sldId id="586"/>
            <p14:sldId id="704"/>
            <p14:sldId id="44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928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2" clrIdx="0">
    <p:extLst>
      <p:ext uri="{19B8F6BF-5375-455C-9EA6-DF929625EA0E}">
        <p15:presenceInfo xmlns:p15="http://schemas.microsoft.com/office/powerpoint/2012/main" userId="Administrato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15EB"/>
    <a:srgbClr val="FFFF94"/>
    <a:srgbClr val="A8EFC6"/>
    <a:srgbClr val="DED5FF"/>
    <a:srgbClr val="013DFF"/>
    <a:srgbClr val="0000FF"/>
    <a:srgbClr val="44546A"/>
    <a:srgbClr val="002060"/>
    <a:srgbClr val="5B9BD5"/>
    <a:srgbClr val="C6D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62"/>
      </p:cViewPr>
      <p:guideLst>
        <p:guide orient="horz" pos="2928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5549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openxmlformats.org/officeDocument/2006/relationships/tableStyles" Target="tableStyles.xml"/></Relationships>
</file>

<file path=ppt/media/image1.jpg>
</file>

<file path=ppt/media/image10.jpeg>
</file>

<file path=ppt/media/image10.png>
</file>

<file path=ppt/media/image100.png>
</file>

<file path=ppt/media/image101.png>
</file>

<file path=ppt/media/image104.png>
</file>

<file path=ppt/media/image105.png>
</file>

<file path=ppt/media/image11.png>
</file>

<file path=ppt/media/image1182.png>
</file>

<file path=ppt/media/image1192.png>
</file>

<file path=ppt/media/image12.png>
</file>

<file path=ppt/media/image1202.png>
</file>

<file path=ppt/media/image1212.png>
</file>

<file path=ppt/media/image13.png>
</file>

<file path=ppt/media/image14.png>
</file>

<file path=ppt/media/image15.png>
</file>

<file path=ppt/media/image150.png>
</file>

<file path=ppt/media/image153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1.png>
</file>

<file path=ppt/media/image22.png>
</file>

<file path=ppt/media/image23.png>
</file>

<file path=ppt/media/image24.png>
</file>

<file path=ppt/media/image250.png>
</file>

<file path=ppt/media/image26.png>
</file>

<file path=ppt/media/image28.png>
</file>

<file path=ppt/media/image29.png>
</file>

<file path=ppt/media/image3.png>
</file>

<file path=ppt/media/image31.png>
</file>

<file path=ppt/media/image32.png>
</file>

<file path=ppt/media/image34.png>
</file>

<file path=ppt/media/image36.png>
</file>

<file path=ppt/media/image37.png>
</file>

<file path=ppt/media/image390.png>
</file>

<file path=ppt/media/image4.png>
</file>

<file path=ppt/media/image400.png>
</file>

<file path=ppt/media/image410.png>
</file>

<file path=ppt/media/image430.png>
</file>

<file path=ppt/media/image440.png>
</file>

<file path=ppt/media/image450.png>
</file>

<file path=ppt/media/image460.png>
</file>

<file path=ppt/media/image480.png>
</file>

<file path=ppt/media/image490.png>
</file>

<file path=ppt/media/image491.png>
</file>

<file path=ppt/media/image5.png>
</file>

<file path=ppt/media/image500.png>
</file>

<file path=ppt/media/image501.png>
</file>

<file path=ppt/media/image510.png>
</file>

<file path=ppt/media/image511.png>
</file>

<file path=ppt/media/image520.png>
</file>

<file path=ppt/media/image540.png>
</file>

<file path=ppt/media/image570.png>
</file>

<file path=ppt/media/image580.png>
</file>

<file path=ppt/media/image590.png>
</file>

<file path=ppt/media/image6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12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C72370-650D-434F-B8E8-B1B2376F8E4A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97EF5C-F980-49D8-BBB4-B119BEEE7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826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E8961-58B4-41F7-A368-43A135D8B31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4756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E8961-58B4-41F7-A368-43A135D8B31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41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E8961-58B4-41F7-A368-43A135D8B31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4056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E8961-58B4-41F7-A368-43A135D8B31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0464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E8961-58B4-41F7-A368-43A135D8B31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5645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E8961-58B4-41F7-A368-43A135D8B31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9606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E8961-58B4-41F7-A368-43A135D8B31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6152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E8961-58B4-41F7-A368-43A135D8B31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7489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E8961-58B4-41F7-A368-43A135D8B31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0931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E8961-58B4-41F7-A368-43A135D8B31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8365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E8961-58B4-41F7-A368-43A135D8B31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257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E8961-58B4-41F7-A368-43A135D8B31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416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E8961-58B4-41F7-A368-43A135D8B31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0671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E8961-58B4-41F7-A368-43A135D8B31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077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E8961-58B4-41F7-A368-43A135D8B31C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305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E8961-58B4-41F7-A368-43A135D8B31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6959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E8961-58B4-41F7-A368-43A135D8B31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266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E8961-58B4-41F7-A368-43A135D8B31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5304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E8961-58B4-41F7-A368-43A135D8B31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6229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E8961-58B4-41F7-A368-43A135D8B31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9305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E8961-58B4-41F7-A368-43A135D8B31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9321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E8961-58B4-41F7-A368-43A135D8B31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475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623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126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258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24EBE76-E0BA-BA40-9B32-389C4D6652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654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82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29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943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781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041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495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047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098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00E14-1B16-459F-BCE7-6A388D9732A6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558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achinelearningknowledge.ai/keras-optimizers-explained-with-examples-for-beginners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60.png"/><Relationship Id="rId4" Type="http://schemas.openxmlformats.org/officeDocument/2006/relationships/image" Target="../media/image45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90.png"/><Relationship Id="rId4" Type="http://schemas.openxmlformats.org/officeDocument/2006/relationships/hyperlink" Target="https://getoutside.ordnancesurvey.co.uk/guides/understanding-map-contour-lines-for-beginners/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0.png"/><Relationship Id="rId2" Type="http://schemas.openxmlformats.org/officeDocument/2006/relationships/hyperlink" Target="https://blog.paperspace.com/intro-to-optimization-in-deep-learning-gradient-descent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4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9.png"/><Relationship Id="rId3" Type="http://schemas.openxmlformats.org/officeDocument/2006/relationships/image" Target="../media/image150.png"/><Relationship Id="rId7" Type="http://schemas.openxmlformats.org/officeDocument/2006/relationships/image" Target="../media/image15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7.png"/><Relationship Id="rId5" Type="http://schemas.openxmlformats.org/officeDocument/2006/relationships/image" Target="../media/image156.png"/><Relationship Id="rId4" Type="http://schemas.openxmlformats.org/officeDocument/2006/relationships/image" Target="../media/image153.png"/><Relationship Id="rId9" Type="http://schemas.openxmlformats.org/officeDocument/2006/relationships/image" Target="../media/image160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1.png"/><Relationship Id="rId3" Type="http://schemas.openxmlformats.org/officeDocument/2006/relationships/image" Target="../media/image250.png"/><Relationship Id="rId7" Type="http://schemas.openxmlformats.org/officeDocument/2006/relationships/image" Target="../media/image50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91.png"/><Relationship Id="rId5" Type="http://schemas.openxmlformats.org/officeDocument/2006/relationships/image" Target="../media/image1192.png"/><Relationship Id="rId4" Type="http://schemas.openxmlformats.org/officeDocument/2006/relationships/image" Target="../media/image1182.png"/><Relationship Id="rId9" Type="http://schemas.openxmlformats.org/officeDocument/2006/relationships/image" Target="../media/image520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0.png"/><Relationship Id="rId3" Type="http://schemas.openxmlformats.org/officeDocument/2006/relationships/image" Target="../media/image26.png"/><Relationship Id="rId7" Type="http://schemas.openxmlformats.org/officeDocument/2006/relationships/image" Target="../media/image57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12.png"/><Relationship Id="rId5" Type="http://schemas.openxmlformats.org/officeDocument/2006/relationships/image" Target="../media/image1202.png"/><Relationship Id="rId4" Type="http://schemas.openxmlformats.org/officeDocument/2006/relationships/image" Target="../media/image540.png"/><Relationship Id="rId9" Type="http://schemas.openxmlformats.org/officeDocument/2006/relationships/image" Target="../media/image59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10.png"/><Relationship Id="rId5" Type="http://schemas.openxmlformats.org/officeDocument/2006/relationships/image" Target="../media/image500.png"/><Relationship Id="rId4" Type="http://schemas.openxmlformats.org/officeDocument/2006/relationships/image" Target="../media/image49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13" Type="http://schemas.openxmlformats.org/officeDocument/2006/relationships/image" Target="../media/image80.png"/><Relationship Id="rId18" Type="http://schemas.openxmlformats.org/officeDocument/2006/relationships/image" Target="../media/image68.png"/><Relationship Id="rId3" Type="http://schemas.openxmlformats.org/officeDocument/2006/relationships/image" Target="../media/image70.png"/><Relationship Id="rId21" Type="http://schemas.openxmlformats.org/officeDocument/2006/relationships/image" Target="../media/image3.png"/><Relationship Id="rId7" Type="http://schemas.openxmlformats.org/officeDocument/2006/relationships/image" Target="../media/image74.png"/><Relationship Id="rId12" Type="http://schemas.openxmlformats.org/officeDocument/2006/relationships/image" Target="../media/image79.png"/><Relationship Id="rId17" Type="http://schemas.openxmlformats.org/officeDocument/2006/relationships/image" Target="../media/image84.png"/><Relationship Id="rId25" Type="http://schemas.openxmlformats.org/officeDocument/2006/relationships/image" Target="../media/image91.png"/><Relationship Id="rId2" Type="http://schemas.openxmlformats.org/officeDocument/2006/relationships/image" Target="../media/image69.png"/><Relationship Id="rId16" Type="http://schemas.openxmlformats.org/officeDocument/2006/relationships/image" Target="../media/image83.png"/><Relationship Id="rId20" Type="http://schemas.openxmlformats.org/officeDocument/2006/relationships/image" Target="../media/image8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3.png"/><Relationship Id="rId11" Type="http://schemas.openxmlformats.org/officeDocument/2006/relationships/image" Target="../media/image78.png"/><Relationship Id="rId24" Type="http://schemas.openxmlformats.org/officeDocument/2006/relationships/image" Target="../media/image90.png"/><Relationship Id="rId5" Type="http://schemas.openxmlformats.org/officeDocument/2006/relationships/image" Target="../media/image72.png"/><Relationship Id="rId15" Type="http://schemas.openxmlformats.org/officeDocument/2006/relationships/image" Target="../media/image82.png"/><Relationship Id="rId23" Type="http://schemas.openxmlformats.org/officeDocument/2006/relationships/image" Target="../media/image89.png"/><Relationship Id="rId10" Type="http://schemas.openxmlformats.org/officeDocument/2006/relationships/image" Target="../media/image77.png"/><Relationship Id="rId19" Type="http://schemas.openxmlformats.org/officeDocument/2006/relationships/image" Target="../media/image86.png"/><Relationship Id="rId4" Type="http://schemas.openxmlformats.org/officeDocument/2006/relationships/image" Target="../media/image71.png"/><Relationship Id="rId9" Type="http://schemas.openxmlformats.org/officeDocument/2006/relationships/image" Target="../media/image76.png"/><Relationship Id="rId14" Type="http://schemas.openxmlformats.org/officeDocument/2006/relationships/image" Target="../media/image81.png"/><Relationship Id="rId22" Type="http://schemas.openxmlformats.org/officeDocument/2006/relationships/image" Target="../media/image8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7.png"/><Relationship Id="rId3" Type="http://schemas.openxmlformats.org/officeDocument/2006/relationships/image" Target="../media/image92.png"/><Relationship Id="rId7" Type="http://schemas.openxmlformats.org/officeDocument/2006/relationships/image" Target="../media/image96.png"/><Relationship Id="rId12" Type="http://schemas.openxmlformats.org/officeDocument/2006/relationships/image" Target="../media/image101.png"/><Relationship Id="rId2" Type="http://schemas.openxmlformats.org/officeDocument/2006/relationships/image" Target="../media/image9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5.png"/><Relationship Id="rId11" Type="http://schemas.openxmlformats.org/officeDocument/2006/relationships/image" Target="../media/image100.png"/><Relationship Id="rId5" Type="http://schemas.openxmlformats.org/officeDocument/2006/relationships/image" Target="../media/image94.png"/><Relationship Id="rId10" Type="http://schemas.openxmlformats.org/officeDocument/2006/relationships/image" Target="../media/image99.png"/><Relationship Id="rId4" Type="http://schemas.openxmlformats.org/officeDocument/2006/relationships/image" Target="../media/image93.png"/><Relationship Id="rId9" Type="http://schemas.openxmlformats.org/officeDocument/2006/relationships/image" Target="../media/image9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10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8F324CF-FD0F-D14C-968C-B02FF046D1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606" y="2800485"/>
            <a:ext cx="7467600" cy="16256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5EA380A5-A254-4E9E-986B-B658C0414A1D}"/>
              </a:ext>
            </a:extLst>
          </p:cNvPr>
          <p:cNvGrpSpPr/>
          <p:nvPr/>
        </p:nvGrpSpPr>
        <p:grpSpPr>
          <a:xfrm>
            <a:off x="1" y="2538084"/>
            <a:ext cx="12191999" cy="2512291"/>
            <a:chOff x="1" y="2774420"/>
            <a:chExt cx="12191999" cy="2512291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25D76DA4-98EE-49BA-A0F7-0FF65C11247D}"/>
                </a:ext>
              </a:extLst>
            </p:cNvPr>
            <p:cNvSpPr/>
            <p:nvPr/>
          </p:nvSpPr>
          <p:spPr>
            <a:xfrm>
              <a:off x="1" y="2774420"/>
              <a:ext cx="12191999" cy="2512291"/>
            </a:xfrm>
            <a:prstGeom prst="rect">
              <a:avLst/>
            </a:prstGeom>
            <a:gradFill>
              <a:gsLst>
                <a:gs pos="0">
                  <a:schemeClr val="bg1">
                    <a:lumMod val="70000"/>
                    <a:lumOff val="30000"/>
                  </a:schemeClr>
                </a:gs>
                <a:gs pos="51000">
                  <a:schemeClr val="bg1">
                    <a:alpha val="40000"/>
                  </a:schemeClr>
                </a:gs>
                <a:gs pos="100000">
                  <a:schemeClr val="bg1">
                    <a:lumMod val="50000"/>
                    <a:lumOff val="5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500F09D0-7C75-4F78-BB8B-56ACA46DDD38}"/>
                </a:ext>
              </a:extLst>
            </p:cNvPr>
            <p:cNvSpPr/>
            <p:nvPr/>
          </p:nvSpPr>
          <p:spPr>
            <a:xfrm>
              <a:off x="479321" y="3161384"/>
              <a:ext cx="11233356" cy="173836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54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逻辑回归</a:t>
              </a:r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B6097AAE-D5D2-4261-A7F0-1FD161FB6D8E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1" y="3161384"/>
              <a:ext cx="1089414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1E80C361-5065-4B03-9F13-D0B35653187C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" y="4860731"/>
              <a:ext cx="1089414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07204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6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9" dur="200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5000" y="1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4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accel="4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200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5000" y="1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44755302-9DE6-493F-BF07-0E201101D9DF}"/>
                  </a:ext>
                </a:extLst>
              </p:cNvPr>
              <p:cNvSpPr/>
              <p:nvPr/>
            </p:nvSpPr>
            <p:spPr>
              <a:xfrm>
                <a:off x="433915" y="3223938"/>
                <a:ext cx="10993081" cy="247811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对于所有训练样本来说，特征已知前提下，标签的概率（似然概率）为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240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CA" altLang="zh-CN" sz="2400" b="1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zh-CN" altLang="en-US" sz="2400" b="1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CA" altLang="zh-CN" sz="2400" b="0" i="1" smtClean="0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zh-CN" altLang="en-US" sz="2400" b="1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en-US" altLang="zh-CN" sz="2400" b="1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p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p>
                          </m:sSup>
                          <m:sSup>
                            <m:sSup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(1−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p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))</m:t>
                              </m:r>
                            </m:e>
                            <m:sup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p>
                          </m:sSup>
                        </m:e>
                      </m:nary>
                    </m:oMath>
                  </m:oMathPara>
                </a14:m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44755302-9DE6-493F-BF07-0E201101D9D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915" y="3223938"/>
                <a:ext cx="10993081" cy="2478114"/>
              </a:xfrm>
              <a:prstGeom prst="rect">
                <a:avLst/>
              </a:prstGeom>
              <a:blipFill>
                <a:blip r:embed="rId3"/>
                <a:stretch>
                  <a:fillRect l="-831" t="-197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id="{3A8586ED-5F77-4667-959B-142958AD504D}"/>
                  </a:ext>
                </a:extLst>
              </p:cNvPr>
              <p:cNvSpPr/>
              <p:nvPr/>
            </p:nvSpPr>
            <p:spPr>
              <a:xfrm>
                <a:off x="5008057" y="919798"/>
                <a:ext cx="6795578" cy="535518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e>
                        <m:e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CA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zh-CN" altLang="en-US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=1−</m:t>
                      </m:r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e>
                        <m:e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zh-CN" altLang="en-US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=1−</m:t>
                      </m:r>
                      <m:r>
                        <a:rPr lang="zh-CN" altLang="en-US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𝜎</m:t>
                      </m:r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p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24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400" dirty="0">
                  <a:solidFill>
                    <a:schemeClr val="tx1"/>
                  </a:solidFill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id="{3A8586ED-5F77-4667-959B-142958AD50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8057" y="919798"/>
                <a:ext cx="6795578" cy="535518"/>
              </a:xfrm>
              <a:prstGeom prst="roundRect">
                <a:avLst/>
              </a:prstGeom>
              <a:blipFill>
                <a:blip r:embed="rId4"/>
                <a:stretch>
                  <a:fillRect b="-795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57621C02-D104-4A40-A9D0-D3865668EFC8}"/>
                  </a:ext>
                </a:extLst>
              </p:cNvPr>
              <p:cNvSpPr/>
              <p:nvPr/>
            </p:nvSpPr>
            <p:spPr>
              <a:xfrm>
                <a:off x="433915" y="919798"/>
                <a:ext cx="3508204" cy="535518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altLang="zh-CN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  <m:e>
                          <m:r>
                            <a:rPr lang="en-US" altLang="zh-CN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CA" altLang="zh-CN" sz="24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zh-CN" altLang="en-US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US" altLang="zh-CN" sz="24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24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𝜎</m:t>
                      </m:r>
                      <m:r>
                        <a:rPr lang="en-US" altLang="zh-CN" sz="24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p>
                          <m:r>
                            <a:rPr lang="en-US" altLang="zh-CN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24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zh-CN" sz="24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400" dirty="0">
                  <a:solidFill>
                    <a:schemeClr val="tx1"/>
                  </a:solidFill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57621C02-D104-4A40-A9D0-D3865668EF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915" y="919798"/>
                <a:ext cx="3508204" cy="535518"/>
              </a:xfrm>
              <a:prstGeom prst="roundRect">
                <a:avLst/>
              </a:prstGeom>
              <a:blipFill>
                <a:blip r:embed="rId5"/>
                <a:stretch>
                  <a:fillRect l="-347" b="-795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94A0C977-4320-4CC1-8B81-E1985D0953C2}"/>
              </a:ext>
            </a:extLst>
          </p:cNvPr>
          <p:cNvSpPr/>
          <p:nvPr/>
        </p:nvSpPr>
        <p:spPr>
          <a:xfrm rot="16200000">
            <a:off x="5886348" y="-4229833"/>
            <a:ext cx="482706" cy="11721267"/>
          </a:xfrm>
          <a:custGeom>
            <a:avLst/>
            <a:gdLst>
              <a:gd name="connsiteX0" fmla="*/ 152394 w 226143"/>
              <a:gd name="connsiteY0" fmla="*/ 0 h 914400"/>
              <a:gd name="connsiteX1" fmla="*/ 226143 w 226143"/>
              <a:gd name="connsiteY1" fmla="*/ 0 h 914400"/>
              <a:gd name="connsiteX2" fmla="*/ 226143 w 226143"/>
              <a:gd name="connsiteY2" fmla="*/ 914400 h 914400"/>
              <a:gd name="connsiteX3" fmla="*/ 152394 w 226143"/>
              <a:gd name="connsiteY3" fmla="*/ 914400 h 914400"/>
              <a:gd name="connsiteX4" fmla="*/ 76197 w 226143"/>
              <a:gd name="connsiteY4" fmla="*/ 838203 h 914400"/>
              <a:gd name="connsiteX5" fmla="*/ 76197 w 226143"/>
              <a:gd name="connsiteY5" fmla="*/ 533397 h 914400"/>
              <a:gd name="connsiteX6" fmla="*/ 0 w 226143"/>
              <a:gd name="connsiteY6" fmla="*/ 457200 h 914400"/>
              <a:gd name="connsiteX7" fmla="*/ 76197 w 226143"/>
              <a:gd name="connsiteY7" fmla="*/ 381003 h 914400"/>
              <a:gd name="connsiteX8" fmla="*/ 76197 w 226143"/>
              <a:gd name="connsiteY8" fmla="*/ 76197 h 914400"/>
              <a:gd name="connsiteX9" fmla="*/ 152394 w 226143"/>
              <a:gd name="connsiteY9" fmla="*/ 0 h 914400"/>
              <a:gd name="connsiteX0" fmla="*/ 226143 w 255871"/>
              <a:gd name="connsiteY0" fmla="*/ 0 h 914400"/>
              <a:gd name="connsiteX1" fmla="*/ 226143 w 255871"/>
              <a:gd name="connsiteY1" fmla="*/ 914400 h 914400"/>
              <a:gd name="connsiteX2" fmla="*/ 152394 w 255871"/>
              <a:gd name="connsiteY2" fmla="*/ 914400 h 914400"/>
              <a:gd name="connsiteX3" fmla="*/ 76197 w 255871"/>
              <a:gd name="connsiteY3" fmla="*/ 838203 h 914400"/>
              <a:gd name="connsiteX4" fmla="*/ 76197 w 255871"/>
              <a:gd name="connsiteY4" fmla="*/ 533397 h 914400"/>
              <a:gd name="connsiteX5" fmla="*/ 0 w 255871"/>
              <a:gd name="connsiteY5" fmla="*/ 457200 h 914400"/>
              <a:gd name="connsiteX6" fmla="*/ 76197 w 255871"/>
              <a:gd name="connsiteY6" fmla="*/ 381003 h 914400"/>
              <a:gd name="connsiteX7" fmla="*/ 76197 w 255871"/>
              <a:gd name="connsiteY7" fmla="*/ 76197 h 914400"/>
              <a:gd name="connsiteX8" fmla="*/ 152394 w 255871"/>
              <a:gd name="connsiteY8" fmla="*/ 0 h 914400"/>
              <a:gd name="connsiteX9" fmla="*/ 255871 w 255871"/>
              <a:gd name="connsiteY9" fmla="*/ 17345 h 914400"/>
              <a:gd name="connsiteX0" fmla="*/ 366793 w 366793"/>
              <a:gd name="connsiteY0" fmla="*/ 39167 h 914400"/>
              <a:gd name="connsiteX1" fmla="*/ 226143 w 366793"/>
              <a:gd name="connsiteY1" fmla="*/ 914400 h 914400"/>
              <a:gd name="connsiteX2" fmla="*/ 152394 w 366793"/>
              <a:gd name="connsiteY2" fmla="*/ 914400 h 914400"/>
              <a:gd name="connsiteX3" fmla="*/ 76197 w 366793"/>
              <a:gd name="connsiteY3" fmla="*/ 838203 h 914400"/>
              <a:gd name="connsiteX4" fmla="*/ 76197 w 366793"/>
              <a:gd name="connsiteY4" fmla="*/ 533397 h 914400"/>
              <a:gd name="connsiteX5" fmla="*/ 0 w 366793"/>
              <a:gd name="connsiteY5" fmla="*/ 457200 h 914400"/>
              <a:gd name="connsiteX6" fmla="*/ 76197 w 366793"/>
              <a:gd name="connsiteY6" fmla="*/ 381003 h 914400"/>
              <a:gd name="connsiteX7" fmla="*/ 76197 w 366793"/>
              <a:gd name="connsiteY7" fmla="*/ 76197 h 914400"/>
              <a:gd name="connsiteX8" fmla="*/ 152394 w 366793"/>
              <a:gd name="connsiteY8" fmla="*/ 0 h 914400"/>
              <a:gd name="connsiteX9" fmla="*/ 255871 w 366793"/>
              <a:gd name="connsiteY9" fmla="*/ 17345 h 914400"/>
              <a:gd name="connsiteX0" fmla="*/ 366793 w 366793"/>
              <a:gd name="connsiteY0" fmla="*/ 39167 h 914400"/>
              <a:gd name="connsiteX1" fmla="*/ 226143 w 366793"/>
              <a:gd name="connsiteY1" fmla="*/ 914400 h 914400"/>
              <a:gd name="connsiteX2" fmla="*/ 152394 w 366793"/>
              <a:gd name="connsiteY2" fmla="*/ 914400 h 914400"/>
              <a:gd name="connsiteX3" fmla="*/ 76197 w 366793"/>
              <a:gd name="connsiteY3" fmla="*/ 838203 h 914400"/>
              <a:gd name="connsiteX4" fmla="*/ 76197 w 366793"/>
              <a:gd name="connsiteY4" fmla="*/ 533397 h 914400"/>
              <a:gd name="connsiteX5" fmla="*/ 0 w 366793"/>
              <a:gd name="connsiteY5" fmla="*/ 457200 h 914400"/>
              <a:gd name="connsiteX6" fmla="*/ 76197 w 366793"/>
              <a:gd name="connsiteY6" fmla="*/ 381003 h 914400"/>
              <a:gd name="connsiteX7" fmla="*/ 76197 w 366793"/>
              <a:gd name="connsiteY7" fmla="*/ 76197 h 914400"/>
              <a:gd name="connsiteX8" fmla="*/ 152394 w 366793"/>
              <a:gd name="connsiteY8" fmla="*/ 0 h 914400"/>
              <a:gd name="connsiteX9" fmla="*/ 255871 w 366793"/>
              <a:gd name="connsiteY9" fmla="*/ 2424 h 914400"/>
              <a:gd name="connsiteX0" fmla="*/ 229299 w 255871"/>
              <a:gd name="connsiteY0" fmla="*/ 914379 h 914400"/>
              <a:gd name="connsiteX1" fmla="*/ 226143 w 255871"/>
              <a:gd name="connsiteY1" fmla="*/ 914400 h 914400"/>
              <a:gd name="connsiteX2" fmla="*/ 152394 w 255871"/>
              <a:gd name="connsiteY2" fmla="*/ 914400 h 914400"/>
              <a:gd name="connsiteX3" fmla="*/ 76197 w 255871"/>
              <a:gd name="connsiteY3" fmla="*/ 838203 h 914400"/>
              <a:gd name="connsiteX4" fmla="*/ 76197 w 255871"/>
              <a:gd name="connsiteY4" fmla="*/ 533397 h 914400"/>
              <a:gd name="connsiteX5" fmla="*/ 0 w 255871"/>
              <a:gd name="connsiteY5" fmla="*/ 457200 h 914400"/>
              <a:gd name="connsiteX6" fmla="*/ 76197 w 255871"/>
              <a:gd name="connsiteY6" fmla="*/ 381003 h 914400"/>
              <a:gd name="connsiteX7" fmla="*/ 76197 w 255871"/>
              <a:gd name="connsiteY7" fmla="*/ 76197 h 914400"/>
              <a:gd name="connsiteX8" fmla="*/ 152394 w 255871"/>
              <a:gd name="connsiteY8" fmla="*/ 0 h 914400"/>
              <a:gd name="connsiteX9" fmla="*/ 255871 w 255871"/>
              <a:gd name="connsiteY9" fmla="*/ 2424 h 914400"/>
              <a:gd name="connsiteX0" fmla="*/ 229299 w 257110"/>
              <a:gd name="connsiteY0" fmla="*/ 915568 h 915589"/>
              <a:gd name="connsiteX1" fmla="*/ 226143 w 257110"/>
              <a:gd name="connsiteY1" fmla="*/ 915589 h 915589"/>
              <a:gd name="connsiteX2" fmla="*/ 152394 w 257110"/>
              <a:gd name="connsiteY2" fmla="*/ 915589 h 915589"/>
              <a:gd name="connsiteX3" fmla="*/ 76197 w 257110"/>
              <a:gd name="connsiteY3" fmla="*/ 839392 h 915589"/>
              <a:gd name="connsiteX4" fmla="*/ 76197 w 257110"/>
              <a:gd name="connsiteY4" fmla="*/ 534586 h 915589"/>
              <a:gd name="connsiteX5" fmla="*/ 0 w 257110"/>
              <a:gd name="connsiteY5" fmla="*/ 458389 h 915589"/>
              <a:gd name="connsiteX6" fmla="*/ 76197 w 257110"/>
              <a:gd name="connsiteY6" fmla="*/ 382192 h 915589"/>
              <a:gd name="connsiteX7" fmla="*/ 76197 w 257110"/>
              <a:gd name="connsiteY7" fmla="*/ 77386 h 915589"/>
              <a:gd name="connsiteX8" fmla="*/ 152394 w 257110"/>
              <a:gd name="connsiteY8" fmla="*/ 1189 h 915589"/>
              <a:gd name="connsiteX9" fmla="*/ 257110 w 257110"/>
              <a:gd name="connsiteY9" fmla="*/ 0 h 915589"/>
              <a:gd name="connsiteX0" fmla="*/ 229299 w 232336"/>
              <a:gd name="connsiteY0" fmla="*/ 914845 h 914866"/>
              <a:gd name="connsiteX1" fmla="*/ 226143 w 232336"/>
              <a:gd name="connsiteY1" fmla="*/ 914866 h 914866"/>
              <a:gd name="connsiteX2" fmla="*/ 152394 w 232336"/>
              <a:gd name="connsiteY2" fmla="*/ 914866 h 914866"/>
              <a:gd name="connsiteX3" fmla="*/ 76197 w 232336"/>
              <a:gd name="connsiteY3" fmla="*/ 838669 h 914866"/>
              <a:gd name="connsiteX4" fmla="*/ 76197 w 232336"/>
              <a:gd name="connsiteY4" fmla="*/ 533863 h 914866"/>
              <a:gd name="connsiteX5" fmla="*/ 0 w 232336"/>
              <a:gd name="connsiteY5" fmla="*/ 457666 h 914866"/>
              <a:gd name="connsiteX6" fmla="*/ 76197 w 232336"/>
              <a:gd name="connsiteY6" fmla="*/ 381469 h 914866"/>
              <a:gd name="connsiteX7" fmla="*/ 76197 w 232336"/>
              <a:gd name="connsiteY7" fmla="*/ 76663 h 914866"/>
              <a:gd name="connsiteX8" fmla="*/ 152394 w 232336"/>
              <a:gd name="connsiteY8" fmla="*/ 466 h 914866"/>
              <a:gd name="connsiteX9" fmla="*/ 232336 w 232336"/>
              <a:gd name="connsiteY9" fmla="*/ 0 h 914866"/>
              <a:gd name="connsiteX0" fmla="*/ 229299 w 229299"/>
              <a:gd name="connsiteY0" fmla="*/ 914845 h 914866"/>
              <a:gd name="connsiteX1" fmla="*/ 226143 w 229299"/>
              <a:gd name="connsiteY1" fmla="*/ 914866 h 914866"/>
              <a:gd name="connsiteX2" fmla="*/ 152394 w 229299"/>
              <a:gd name="connsiteY2" fmla="*/ 914866 h 914866"/>
              <a:gd name="connsiteX3" fmla="*/ 76197 w 229299"/>
              <a:gd name="connsiteY3" fmla="*/ 838669 h 914866"/>
              <a:gd name="connsiteX4" fmla="*/ 76197 w 229299"/>
              <a:gd name="connsiteY4" fmla="*/ 533863 h 914866"/>
              <a:gd name="connsiteX5" fmla="*/ 0 w 229299"/>
              <a:gd name="connsiteY5" fmla="*/ 457666 h 914866"/>
              <a:gd name="connsiteX6" fmla="*/ 76197 w 229299"/>
              <a:gd name="connsiteY6" fmla="*/ 381469 h 914866"/>
              <a:gd name="connsiteX7" fmla="*/ 76197 w 229299"/>
              <a:gd name="connsiteY7" fmla="*/ 76663 h 914866"/>
              <a:gd name="connsiteX8" fmla="*/ 152394 w 229299"/>
              <a:gd name="connsiteY8" fmla="*/ 466 h 914866"/>
              <a:gd name="connsiteX9" fmla="*/ 222427 w 229299"/>
              <a:gd name="connsiteY9" fmla="*/ 0 h 914866"/>
              <a:gd name="connsiteX0" fmla="*/ 229299 w 229859"/>
              <a:gd name="connsiteY0" fmla="*/ 914845 h 914866"/>
              <a:gd name="connsiteX1" fmla="*/ 226143 w 229859"/>
              <a:gd name="connsiteY1" fmla="*/ 914866 h 914866"/>
              <a:gd name="connsiteX2" fmla="*/ 152394 w 229859"/>
              <a:gd name="connsiteY2" fmla="*/ 914866 h 914866"/>
              <a:gd name="connsiteX3" fmla="*/ 76197 w 229859"/>
              <a:gd name="connsiteY3" fmla="*/ 838669 h 914866"/>
              <a:gd name="connsiteX4" fmla="*/ 76197 w 229859"/>
              <a:gd name="connsiteY4" fmla="*/ 533863 h 914866"/>
              <a:gd name="connsiteX5" fmla="*/ 0 w 229859"/>
              <a:gd name="connsiteY5" fmla="*/ 457666 h 914866"/>
              <a:gd name="connsiteX6" fmla="*/ 76197 w 229859"/>
              <a:gd name="connsiteY6" fmla="*/ 381469 h 914866"/>
              <a:gd name="connsiteX7" fmla="*/ 76197 w 229859"/>
              <a:gd name="connsiteY7" fmla="*/ 76663 h 914866"/>
              <a:gd name="connsiteX8" fmla="*/ 152394 w 229859"/>
              <a:gd name="connsiteY8" fmla="*/ 466 h 914866"/>
              <a:gd name="connsiteX9" fmla="*/ 229859 w 229859"/>
              <a:gd name="connsiteY9" fmla="*/ 0 h 914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9859" h="914866">
                <a:moveTo>
                  <a:pt x="229299" y="914845"/>
                </a:moveTo>
                <a:lnTo>
                  <a:pt x="226143" y="914866"/>
                </a:lnTo>
                <a:lnTo>
                  <a:pt x="152394" y="914866"/>
                </a:lnTo>
                <a:cubicBezTo>
                  <a:pt x="110312" y="914866"/>
                  <a:pt x="76197" y="880751"/>
                  <a:pt x="76197" y="838669"/>
                </a:cubicBezTo>
                <a:lnTo>
                  <a:pt x="76197" y="533863"/>
                </a:lnTo>
                <a:cubicBezTo>
                  <a:pt x="76197" y="491781"/>
                  <a:pt x="42082" y="457666"/>
                  <a:pt x="0" y="457666"/>
                </a:cubicBezTo>
                <a:cubicBezTo>
                  <a:pt x="42082" y="457666"/>
                  <a:pt x="76197" y="423551"/>
                  <a:pt x="76197" y="381469"/>
                </a:cubicBezTo>
                <a:lnTo>
                  <a:pt x="76197" y="76663"/>
                </a:lnTo>
                <a:cubicBezTo>
                  <a:pt x="76197" y="34581"/>
                  <a:pt x="110312" y="466"/>
                  <a:pt x="152394" y="466"/>
                </a:cubicBezTo>
                <a:lnTo>
                  <a:pt x="229859" y="0"/>
                </a:lnTo>
              </a:path>
            </a:pathLst>
          </a:cu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F7675157-3F00-4B1A-BBC7-C5AFBCE91681}"/>
                  </a:ext>
                </a:extLst>
              </p:cNvPr>
              <p:cNvSpPr/>
              <p:nvPr/>
            </p:nvSpPr>
            <p:spPr>
              <a:xfrm>
                <a:off x="216310" y="2261609"/>
                <a:ext cx="11772025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e>
                          <m:r>
                            <a:rPr lang="en-US" altLang="zh-CN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zh-CN" altLang="en-US" sz="2400" b="1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  <m:e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CA" altLang="zh-CN" sz="2400" b="0" i="1" smtClean="0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zh-CN" altLang="en-US" sz="2400" b="1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</m:d>
                        </m:e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p>
                      <m:sSup>
                        <m:s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e>
                            <m:e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CA" altLang="zh-CN" sz="2400" b="0" i="1" smtClean="0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zh-CN" altLang="en-US" sz="2400" b="1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</m:d>
                        </m:e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p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𝜎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400" b="1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  <m:sup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altLang="zh-CN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p>
                      <m:sSup>
                        <m:s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(1−</m:t>
                          </m:r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𝜎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400" b="1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  <m:sup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altLang="zh-CN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))</m:t>
                          </m:r>
                        </m:e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p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F7675157-3F00-4B1A-BBC7-C5AFBCE9168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6310" y="2261609"/>
                <a:ext cx="11772025" cy="461665"/>
              </a:xfrm>
              <a:prstGeom prst="rect">
                <a:avLst/>
              </a:prstGeom>
              <a:blipFill>
                <a:blip r:embed="rId6"/>
                <a:stretch>
                  <a:fillRect b="-17105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F659C7DE-08AC-401C-A289-812C288AE236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对话气泡: 圆角矩形 10">
            <a:extLst>
              <a:ext uri="{FF2B5EF4-FFF2-40B4-BE49-F238E27FC236}">
                <a16:creationId xmlns:a16="http://schemas.microsoft.com/office/drawing/2014/main" id="{18A8B671-7AAE-48AF-8492-444B8E771080}"/>
              </a:ext>
            </a:extLst>
          </p:cNvPr>
          <p:cNvSpPr/>
          <p:nvPr/>
        </p:nvSpPr>
        <p:spPr>
          <a:xfrm>
            <a:off x="615729" y="4648200"/>
            <a:ext cx="5202692" cy="1506031"/>
          </a:xfrm>
          <a:prstGeom prst="wedgeRoundRectCallout">
            <a:avLst>
              <a:gd name="adj1" fmla="val -27114"/>
              <a:gd name="adj2" fmla="val -49023"/>
              <a:gd name="adj3" fmla="val 16667"/>
            </a:avLst>
          </a:prstGeom>
          <a:solidFill>
            <a:srgbClr val="FFFF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300" spc="100" dirty="0">
                <a:solidFill>
                  <a:schemeClr val="tx1"/>
                </a:solidFill>
                <a:ea typeface="微软雅黑" panose="020B0503020204020204" pitchFamily="34" charset="-122"/>
              </a:rPr>
              <a:t>① 大概率事件必然发生。</a:t>
            </a:r>
            <a:endParaRPr lang="en-US" altLang="zh-CN" sz="2300" spc="100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>
              <a:spcAft>
                <a:spcPts val="1200"/>
              </a:spcAft>
            </a:pPr>
            <a:r>
              <a:rPr lang="zh-CN" altLang="en-US" sz="2300" spc="100" dirty="0">
                <a:solidFill>
                  <a:schemeClr val="tx1"/>
                </a:solidFill>
                <a:ea typeface="微软雅黑" panose="020B0503020204020204" pitchFamily="34" charset="-122"/>
              </a:rPr>
              <a:t>② 小概率事件基本不发生。</a:t>
            </a:r>
            <a:endParaRPr lang="en-US" altLang="zh-CN" sz="2300" spc="100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b="1" spc="100" dirty="0">
                <a:solidFill>
                  <a:srgbClr val="FF0000"/>
                </a:solidFill>
                <a:ea typeface="微软雅黑" panose="020B0503020204020204" pitchFamily="34" charset="-122"/>
              </a:rPr>
              <a:t>这个条件概率的值应该大还是小</a:t>
            </a:r>
            <a:r>
              <a:rPr lang="en-US" altLang="zh-CN" sz="2400" b="1" spc="100" dirty="0">
                <a:solidFill>
                  <a:srgbClr val="FF0000"/>
                </a:solidFill>
                <a:ea typeface="微软雅黑" panose="020B0503020204020204" pitchFamily="34" charset="-122"/>
              </a:rPr>
              <a:t>?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2AC2C7F-7ADF-4863-AFED-CB208E5C1AF4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逻辑回归模型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22766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74FD7763-5C18-4E89-8F52-3113A4C620C1}"/>
              </a:ext>
            </a:extLst>
          </p:cNvPr>
          <p:cNvSpPr/>
          <p:nvPr/>
        </p:nvSpPr>
        <p:spPr>
          <a:xfrm>
            <a:off x="4692902" y="5421801"/>
            <a:ext cx="4918025" cy="1008224"/>
          </a:xfrm>
          <a:prstGeom prst="roundRect">
            <a:avLst/>
          </a:prstGeom>
          <a:solidFill>
            <a:srgbClr val="FFFF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/>
              <p:cNvSpPr txBox="1"/>
              <p:nvPr/>
            </p:nvSpPr>
            <p:spPr>
              <a:xfrm>
                <a:off x="404978" y="695054"/>
                <a:ext cx="11680634" cy="58553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2400" b="1" dirty="0">
                    <a:ea typeface="微软雅黑" panose="020B0503020204020204" pitchFamily="34" charset="-122"/>
                  </a:rPr>
                  <a:t>条件概率的负</a:t>
                </a:r>
                <a:r>
                  <a:rPr lang="en-US" altLang="zh-CN" sz="2400" b="1" dirty="0">
                    <a:ea typeface="微软雅黑" panose="020B0503020204020204" pitchFamily="34" charset="-122"/>
                  </a:rPr>
                  <a:t>log</a:t>
                </a:r>
                <a:r>
                  <a:rPr lang="zh-CN" altLang="en-US" sz="2400" b="1" dirty="0">
                    <a:ea typeface="微软雅黑" panose="020B0503020204020204" pitchFamily="34" charset="-122"/>
                  </a:rPr>
                  <a:t>变换，再除以训练样本数量</a:t>
                </a:r>
                <a:endParaRPr lang="en-CA" altLang="zh-CN" sz="2400" b="1" dirty="0">
                  <a:ea typeface="微软雅黑" panose="020B0503020204020204" pitchFamily="34" charset="-122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2200" i="1">
                          <a:latin typeface="Cambria Math" panose="02040503050406030204" pitchFamily="18" charset="0"/>
                        </a:rPr>
                        <m:t>𝑁𝐿𝐿</m:t>
                      </m:r>
                      <m:d>
                        <m:dPr>
                          <m:ctrlPr>
                            <a:rPr lang="en-US" altLang="zh-CN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2200" b="1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US" altLang="zh-CN" sz="220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altLang="zh-CN" sz="2200" i="1">
                              <a:latin typeface="Cambria Math" panose="02040503050406030204" pitchFamily="18" charset="0"/>
                            </a:rPr>
                            <m:t>−1</m:t>
                          </m:r>
                        </m:num>
                        <m:den>
                          <m:r>
                            <a:rPr lang="en-CA" altLang="zh-CN" sz="22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func>
                        <m:funcPr>
                          <m:ctrlPr>
                            <a:rPr lang="en-US" altLang="zh-CN" sz="2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220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200" b="1" i="1">
                                      <a:latin typeface="Cambria Math" panose="02040503050406030204" pitchFamily="18" charset="0"/>
                                    </a:rPr>
                                    <m:t>𝒀</m:t>
                                  </m:r>
                                  <m: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altLang="zh-CN" sz="2200" b="1" i="1"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  <m:e>
                                  <m:r>
                                    <a:rPr lang="en-US" altLang="zh-CN" sz="22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zh-CN" altLang="en-US" sz="2200" b="1" i="1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altLang="zh-CN" sz="220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20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CA" altLang="zh-CN" sz="220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altLang="zh-CN" sz="220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CN" sz="2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20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20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20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20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altLang="zh-CN" sz="220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zh-CN" altLang="en-US" sz="2200"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  <m:d>
                                    <m:dPr>
                                      <m:ctrlPr>
                                        <a:rPr lang="en-US" altLang="zh-CN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altLang="zh-CN" sz="2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zh-CN" altLang="en-US" sz="2200">
                                              <a:latin typeface="Cambria Math" panose="02040503050406030204" pitchFamily="18" charset="0"/>
                                            </a:rPr>
                                            <m:t>𝝎</m:t>
                                          </m:r>
                                        </m:e>
                                        <m:sup>
                                          <m:r>
                                            <a:rPr lang="en-US" altLang="zh-CN" sz="2200">
                                              <a:latin typeface="Cambria Math" panose="02040503050406030204" pitchFamily="18" charset="0"/>
                                            </a:rPr>
                                            <m:t>𝑇</m:t>
                                          </m:r>
                                        </m:sup>
                                      </m:sSup>
                                      <m:sSub>
                                        <m:sSubPr>
                                          <m:ctrlPr>
                                            <a:rPr lang="en-US" altLang="zh-CN" sz="2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200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20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  <m:r>
                            <a:rPr lang="en-US" altLang="zh-CN" sz="2200">
                              <a:latin typeface="Cambria Math" panose="02040503050406030204" pitchFamily="18" charset="0"/>
                            </a:rPr>
                            <m:t>+(1−</m:t>
                          </m:r>
                          <m:sSub>
                            <m:sSub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20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200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m:rPr>
                              <m:sty m:val="p"/>
                            </m:rPr>
                            <a:rPr lang="en-US" altLang="zh-CN" sz="2200">
                              <a:latin typeface="Cambria Math" panose="02040503050406030204" pitchFamily="18" charset="0"/>
                            </a:rPr>
                            <m:t>log</m:t>
                          </m:r>
                          <m:r>
                            <a:rPr lang="en-US" altLang="zh-CN" sz="2200">
                              <a:latin typeface="Cambria Math" panose="02040503050406030204" pitchFamily="18" charset="0"/>
                            </a:rPr>
                            <m:t>⁡[1−</m:t>
                          </m:r>
                          <m:r>
                            <a:rPr lang="zh-CN" altLang="en-US" sz="2200">
                              <a:latin typeface="Cambria Math" panose="02040503050406030204" pitchFamily="18" charset="0"/>
                            </a:rPr>
                            <m:t>𝜎</m:t>
                          </m:r>
                          <m:r>
                            <a:rPr lang="en-US" altLang="zh-CN" sz="2200"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200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  <m:sup>
                              <m:r>
                                <a:rPr lang="en-US" altLang="zh-CN" sz="220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20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200">
                              <a:latin typeface="Cambria Math" panose="02040503050406030204" pitchFamily="18" charset="0"/>
                            </a:rPr>
                            <m:t>)]</m:t>
                          </m:r>
                        </m:e>
                      </m:nary>
                    </m:oMath>
                  </m:oMathPara>
                </a14:m>
                <a:endParaRPr lang="en-CA" altLang="zh-CN" sz="2200" dirty="0"/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CA" altLang="zh-CN" sz="2200" i="1">
                          <a:latin typeface="Cambria Math" panose="02040503050406030204" pitchFamily="18" charset="0"/>
                        </a:rPr>
                        <m:t>                                                              </m:t>
                      </m:r>
                      <m:r>
                        <a:rPr lang="en-CA" altLang="zh-CN" sz="2200" b="0" i="1" smtClean="0">
                          <a:latin typeface="Cambria Math" panose="02040503050406030204" pitchFamily="18" charset="0"/>
                        </a:rPr>
                        <m:t>     </m:t>
                      </m:r>
                      <m:r>
                        <a:rPr lang="en-US" altLang="zh-CN" sz="22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CA" altLang="zh-CN" sz="22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altLang="zh-CN" sz="22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CN" sz="2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2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altLang="zh-CN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altLang="zh-CN" sz="22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altLang="zh-CN" sz="2200" i="1">
                                          <a:latin typeface="Cambria Math" panose="02040503050406030204" pitchFamily="18" charset="0"/>
                                        </a:rPr>
                                        <m:t>1+</m:t>
                                      </m:r>
                                      <m:sSup>
                                        <m:sSupPr>
                                          <m:ctrlPr>
                                            <a:rPr lang="en-US" altLang="zh-CN" sz="2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altLang="zh-CN" sz="2200" i="1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e>
                                        <m:sup>
                                          <m:r>
                                            <a:rPr lang="en-US" altLang="zh-CN" sz="2200" i="1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sSup>
                                            <m:sSupPr>
                                              <m:ctrlPr>
                                                <a:rPr lang="en-US" altLang="zh-CN" sz="22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200" i="1">
                                                  <a:latin typeface="Cambria Math" panose="02040503050406030204" pitchFamily="18" charset="0"/>
                                                </a:rPr>
                                                <m:t>𝝎</m:t>
                                              </m:r>
                                            </m:e>
                                            <m:sup>
                                              <m:r>
                                                <a:rPr lang="en-US" altLang="zh-CN" sz="2200" i="1">
                                                  <a:latin typeface="Cambria Math" panose="02040503050406030204" pitchFamily="18" charset="0"/>
                                                </a:rPr>
                                                <m:t>𝑇</m:t>
                                              </m:r>
                                            </m:sup>
                                          </m:sSup>
                                          <m:sSub>
                                            <m:sSubPr>
                                              <m:ctrlPr>
                                                <a:rPr lang="en-US" altLang="zh-CN" sz="22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2200" i="1">
                                                  <a:latin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22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sup>
                                      </m:sSup>
                                    </m:den>
                                  </m:f>
                                </m:e>
                              </m:d>
                            </m:e>
                          </m:func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+(1−</m:t>
                          </m:r>
                          <m:sSub>
                            <m:sSub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m:rPr>
                              <m:sty m:val="p"/>
                            </m:rPr>
                            <a:rPr lang="en-US" altLang="zh-CN" sz="2200" i="1">
                              <a:latin typeface="Cambria Math" panose="02040503050406030204" pitchFamily="18" charset="0"/>
                            </a:rPr>
                            <m:t>log</m:t>
                          </m:r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⁡</m:t>
                          </m:r>
                          <m:d>
                            <m:d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f>
                                <m:fPr>
                                  <m:ctrlP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sSup>
                                    <m:sSupPr>
                                      <m:ctrlPr>
                                        <a:rPr lang="en-US" altLang="zh-CN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2200" i="1"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r>
                                        <a:rPr lang="en-US" altLang="zh-CN" sz="22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p>
                                        <m:sSupPr>
                                          <m:ctrlPr>
                                            <a:rPr lang="en-US" altLang="zh-CN" sz="2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zh-CN" altLang="en-US" sz="2200" i="1">
                                              <a:latin typeface="Cambria Math" panose="02040503050406030204" pitchFamily="18" charset="0"/>
                                            </a:rPr>
                                            <m:t>𝝎</m:t>
                                          </m:r>
                                        </m:e>
                                        <m:sup>
                                          <m:r>
                                            <a:rPr lang="en-US" altLang="zh-CN" sz="2200" i="1">
                                              <a:latin typeface="Cambria Math" panose="02040503050406030204" pitchFamily="18" charset="0"/>
                                            </a:rPr>
                                            <m:t>𝑇</m:t>
                                          </m:r>
                                        </m:sup>
                                      </m:sSup>
                                      <m:sSub>
                                        <m:sSubPr>
                                          <m:ctrlPr>
                                            <a:rPr lang="en-US" altLang="zh-CN" sz="2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200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2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nary>
                    </m:oMath>
                  </m:oMathPara>
                </a14:m>
                <a:endParaRPr lang="en-CA" altLang="zh-CN" sz="2200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CA" altLang="zh-CN" sz="2200" i="1">
                          <a:latin typeface="Cambria Math" panose="02040503050406030204" pitchFamily="18" charset="0"/>
                        </a:rPr>
                        <m:t>                                     </m:t>
                      </m:r>
                      <m:r>
                        <a:rPr lang="en-CA" altLang="zh-CN" sz="2200" b="0" i="1" smtClean="0">
                          <a:latin typeface="Cambria Math" panose="02040503050406030204" pitchFamily="18" charset="0"/>
                        </a:rPr>
                        <m:t>                              </m:t>
                      </m:r>
                      <m:r>
                        <a:rPr lang="en-US" altLang="zh-CN" sz="22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altLang="zh-CN" sz="22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altLang="zh-CN" sz="22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CN" sz="2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2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altLang="zh-CN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en-US" altLang="zh-CN" sz="2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altLang="zh-CN" sz="2200" i="1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e>
                                        <m:sup>
                                          <m:sSup>
                                            <m:sSupPr>
                                              <m:ctrlPr>
                                                <a:rPr lang="en-US" altLang="zh-CN" sz="22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200" i="1">
                                                  <a:latin typeface="Cambria Math" panose="02040503050406030204" pitchFamily="18" charset="0"/>
                                                </a:rPr>
                                                <m:t>𝝎</m:t>
                                              </m:r>
                                            </m:e>
                                            <m:sup>
                                              <m:r>
                                                <a:rPr lang="en-US" altLang="zh-CN" sz="2200" i="1">
                                                  <a:latin typeface="Cambria Math" panose="02040503050406030204" pitchFamily="18" charset="0"/>
                                                </a:rPr>
                                                <m:t>𝑇</m:t>
                                              </m:r>
                                            </m:sup>
                                          </m:sSup>
                                          <m:sSub>
                                            <m:sSubPr>
                                              <m:ctrlPr>
                                                <a:rPr lang="en-US" altLang="zh-CN" sz="22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2200" i="1">
                                                  <a:latin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22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sup>
                                      </m:sSup>
                                    </m:num>
                                    <m:den>
                                      <m:sSup>
                                        <m:sSupPr>
                                          <m:ctrlPr>
                                            <a:rPr lang="en-US" altLang="zh-CN" sz="2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altLang="zh-CN" sz="2200" i="1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e>
                                        <m:sup>
                                          <m:sSup>
                                            <m:sSupPr>
                                              <m:ctrlPr>
                                                <a:rPr lang="en-US" altLang="zh-CN" sz="22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200" i="1">
                                                  <a:latin typeface="Cambria Math" panose="02040503050406030204" pitchFamily="18" charset="0"/>
                                                </a:rPr>
                                                <m:t>𝝎</m:t>
                                              </m:r>
                                            </m:e>
                                            <m:sup>
                                              <m:r>
                                                <a:rPr lang="en-US" altLang="zh-CN" sz="2200" i="1">
                                                  <a:latin typeface="Cambria Math" panose="02040503050406030204" pitchFamily="18" charset="0"/>
                                                </a:rPr>
                                                <m:t>𝑇</m:t>
                                              </m:r>
                                            </m:sup>
                                          </m:sSup>
                                          <m:sSub>
                                            <m:sSubPr>
                                              <m:ctrlPr>
                                                <a:rPr lang="en-US" altLang="zh-CN" sz="22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2200" i="1">
                                                  <a:latin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22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sup>
                                      </m:sSup>
                                      <m:r>
                                        <a:rPr lang="en-US" altLang="zh-CN" sz="22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den>
                                  </m:f>
                                </m:e>
                              </m:d>
                            </m:e>
                          </m:func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−(1−</m:t>
                          </m:r>
                          <m:sSub>
                            <m:sSub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m:rPr>
                              <m:sty m:val="p"/>
                            </m:rPr>
                            <a:rPr lang="en-US" altLang="zh-CN" sz="2200" i="1">
                              <a:latin typeface="Cambria Math" panose="02040503050406030204" pitchFamily="18" charset="0"/>
                            </a:rPr>
                            <m:t>log</m:t>
                          </m:r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⁡</m:t>
                          </m:r>
                          <m:d>
                            <m:d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altLang="zh-CN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2200" i="1"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sSup>
                                        <m:sSupPr>
                                          <m:ctrlPr>
                                            <a:rPr lang="en-US" altLang="zh-CN" sz="2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zh-CN" altLang="en-US" sz="2200" i="1">
                                              <a:latin typeface="Cambria Math" panose="02040503050406030204" pitchFamily="18" charset="0"/>
                                            </a:rPr>
                                            <m:t>𝝎</m:t>
                                          </m:r>
                                        </m:e>
                                        <m:sup>
                                          <m:r>
                                            <a:rPr lang="en-US" altLang="zh-CN" sz="2200" i="1">
                                              <a:latin typeface="Cambria Math" panose="02040503050406030204" pitchFamily="18" charset="0"/>
                                            </a:rPr>
                                            <m:t>𝑇</m:t>
                                          </m:r>
                                        </m:sup>
                                      </m:sSup>
                                      <m:sSub>
                                        <m:sSubPr>
                                          <m:ctrlPr>
                                            <a:rPr lang="en-US" altLang="zh-CN" sz="2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200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2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sup>
                                  </m:sSup>
                                  <m: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den>
                              </m:f>
                            </m:e>
                          </m:d>
                        </m:e>
                      </m:nary>
                    </m:oMath>
                  </m:oMathPara>
                </a14:m>
                <a:endParaRPr lang="en-CA" altLang="zh-CN" sz="2200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CA" altLang="zh-CN" sz="2400" b="0" i="1" smtClean="0">
                          <a:latin typeface="Cambria Math" panose="02040503050406030204" pitchFamily="18" charset="0"/>
                        </a:rPr>
                        <m:t>                                                               </m:t>
                      </m:r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altLang="zh-CN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  <m:sup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US" altLang="zh-CN" sz="2400" i="1">
                              <a:latin typeface="Cambria Math" panose="02040503050406030204" pitchFamily="18" charset="0"/>
                            </a:rPr>
                            <m:t>log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⁡</m:t>
                          </m:r>
                          <m:d>
                            <m:d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sSup>
                                <m:s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p>
                                    <m:sSup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zh-CN" altLang="en-US" sz="2400" i="1">
                                          <a:latin typeface="Cambria Math" panose="02040503050406030204" pitchFamily="18" charset="0"/>
                                        </a:rPr>
                                        <m:t>𝝎</m:t>
                                      </m:r>
                                    </m:e>
                                    <m:sup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sSub>
                                    <m:sSub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d>
                        </m:e>
                      </m:nary>
                    </m:oMath>
                  </m:oMathPara>
                </a14:m>
                <a:endParaRPr lang="en-US" altLang="zh-CN" sz="2400" b="1" dirty="0"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9" name="文本框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978" y="695054"/>
                <a:ext cx="11680634" cy="5855385"/>
              </a:xfrm>
              <a:prstGeom prst="rect">
                <a:avLst/>
              </a:prstGeom>
              <a:blipFill>
                <a:blip r:embed="rId3"/>
                <a:stretch>
                  <a:fillRect l="-782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组合 2">
            <a:extLst>
              <a:ext uri="{FF2B5EF4-FFF2-40B4-BE49-F238E27FC236}">
                <a16:creationId xmlns:a16="http://schemas.microsoft.com/office/drawing/2014/main" id="{78B7C342-5604-4448-BE32-E86FAD7ECC96}"/>
              </a:ext>
            </a:extLst>
          </p:cNvPr>
          <p:cNvGrpSpPr/>
          <p:nvPr/>
        </p:nvGrpSpPr>
        <p:grpSpPr>
          <a:xfrm>
            <a:off x="2320785" y="441726"/>
            <a:ext cx="1988361" cy="4391848"/>
            <a:chOff x="2397273" y="1630194"/>
            <a:chExt cx="1988361" cy="439184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3A9E3EC0-D575-4C61-A92D-BB88537A23A8}"/>
                </a:ext>
              </a:extLst>
            </p:cNvPr>
            <p:cNvSpPr txBox="1"/>
            <p:nvPr/>
          </p:nvSpPr>
          <p:spPr>
            <a:xfrm>
              <a:off x="4385568" y="1630194"/>
              <a:ext cx="65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>
                <a:defRPr sz="2400" b="0" i="1">
                  <a:latin typeface="Cambria Math" panose="02040503050406030204" pitchFamily="18" charset="0"/>
                </a:defRPr>
              </a:lvl1pPr>
            </a:lstStyle>
            <a:p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18C271BF-2130-4C0E-8A60-B9EFE0536592}"/>
                </a:ext>
              </a:extLst>
            </p:cNvPr>
            <p:cNvSpPr/>
            <p:nvPr/>
          </p:nvSpPr>
          <p:spPr>
            <a:xfrm>
              <a:off x="4385568" y="2971033"/>
              <a:ext cx="65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endParaRPr lang="zh-CN" altLang="en-US" sz="2400" i="1" dirty="0">
                <a:latin typeface="Cambria Math" panose="02040503050406030204" pitchFamily="18" charset="0"/>
                <a:ea typeface="微软雅黑" panose="020B0503020204020204" pitchFamily="34" charset="-122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F308C305-E52F-4D1C-B91D-4A23E60D0447}"/>
                </a:ext>
              </a:extLst>
            </p:cNvPr>
            <p:cNvSpPr/>
            <p:nvPr/>
          </p:nvSpPr>
          <p:spPr>
            <a:xfrm>
              <a:off x="4385568" y="4311872"/>
              <a:ext cx="65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endParaRPr lang="zh-CN" altLang="en-US" sz="2400" i="1" dirty="0">
                <a:latin typeface="Cambria Math" panose="02040503050406030204" pitchFamily="18" charset="0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112450E2-5FDE-4159-B8A2-16C5A1B73DA3}"/>
                </a:ext>
              </a:extLst>
            </p:cNvPr>
            <p:cNvSpPr/>
            <p:nvPr/>
          </p:nvSpPr>
          <p:spPr>
            <a:xfrm>
              <a:off x="4385569" y="5652710"/>
              <a:ext cx="65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endParaRPr lang="zh-CN" altLang="en-US" sz="2400" i="1" dirty="0">
                <a:latin typeface="Cambria Math" panose="02040503050406030204" pitchFamily="18" charset="0"/>
                <a:ea typeface="微软雅黑" panose="020B0503020204020204" pitchFamily="34" charset="-122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15DE36B0-6772-419F-B823-F6E7C54CAA09}"/>
                </a:ext>
              </a:extLst>
            </p:cNvPr>
            <p:cNvSpPr/>
            <p:nvPr/>
          </p:nvSpPr>
          <p:spPr>
            <a:xfrm>
              <a:off x="2397273" y="2764411"/>
              <a:ext cx="18473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2000" dirty="0">
                <a:ea typeface="微软雅黑" panose="020B0503020204020204" pitchFamily="34" charset="-122"/>
              </a:endParaRPr>
            </a:p>
          </p:txBody>
        </p:sp>
      </p:grp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B4EF4A11-BD41-4445-8759-5CBB8F701799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圆角矩形标注 12">
                <a:extLst>
                  <a:ext uri="{FF2B5EF4-FFF2-40B4-BE49-F238E27FC236}">
                    <a16:creationId xmlns:a16="http://schemas.microsoft.com/office/drawing/2014/main" id="{CE0E1939-980E-4E04-A9EB-C08DB27580AB}"/>
                  </a:ext>
                </a:extLst>
              </p:cNvPr>
              <p:cNvSpPr/>
              <p:nvPr/>
            </p:nvSpPr>
            <p:spPr>
              <a:xfrm>
                <a:off x="139822" y="4464242"/>
                <a:ext cx="3920334" cy="910741"/>
              </a:xfrm>
              <a:prstGeom prst="wedgeRoundRectCallout">
                <a:avLst>
                  <a:gd name="adj1" fmla="val 64654"/>
                  <a:gd name="adj2" fmla="val 60021"/>
                  <a:gd name="adj3" fmla="val 16667"/>
                </a:avLst>
              </a:prstGeom>
              <a:solidFill>
                <a:srgbClr val="FFFF94"/>
              </a:solidFill>
              <a:ln w="28575"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这个也被称作经验损失函数</a:t>
                </a:r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altLang="zh-CN" sz="24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zh-CN" altLang="en-US" sz="24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𝝎</m:t>
                    </m:r>
                    <m:r>
                      <a:rPr lang="en-US" altLang="zh-CN" sz="24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2" name="圆角矩形标注 12">
                <a:extLst>
                  <a:ext uri="{FF2B5EF4-FFF2-40B4-BE49-F238E27FC236}">
                    <a16:creationId xmlns:a16="http://schemas.microsoft.com/office/drawing/2014/main" id="{CE0E1939-980E-4E04-A9EB-C08DB27580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822" y="4464242"/>
                <a:ext cx="3920334" cy="910741"/>
              </a:xfrm>
              <a:prstGeom prst="wedgeRoundRectCallout">
                <a:avLst>
                  <a:gd name="adj1" fmla="val 64654"/>
                  <a:gd name="adj2" fmla="val 60021"/>
                  <a:gd name="adj3" fmla="val 16667"/>
                </a:avLst>
              </a:prstGeom>
              <a:blipFill>
                <a:blip r:embed="rId4"/>
                <a:stretch>
                  <a:fillRect/>
                </a:stretch>
              </a:blipFill>
              <a:ln w="28575"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圆角矩形标注 12">
                <a:extLst>
                  <a:ext uri="{FF2B5EF4-FFF2-40B4-BE49-F238E27FC236}">
                    <a16:creationId xmlns:a16="http://schemas.microsoft.com/office/drawing/2014/main" id="{276F9A31-B888-4060-AF82-59332F3DE601}"/>
                  </a:ext>
                </a:extLst>
              </p:cNvPr>
              <p:cNvSpPr/>
              <p:nvPr/>
            </p:nvSpPr>
            <p:spPr>
              <a:xfrm>
                <a:off x="139822" y="5840186"/>
                <a:ext cx="3920334" cy="936569"/>
              </a:xfrm>
              <a:prstGeom prst="wedgeRoundRectCallout">
                <a:avLst>
                  <a:gd name="adj1" fmla="val 67102"/>
                  <a:gd name="adj2" fmla="val 5980"/>
                  <a:gd name="adj3" fmla="val 16667"/>
                </a:avLst>
              </a:prstGeom>
              <a:solidFill>
                <a:srgbClr val="FFFF94"/>
              </a:solidFill>
              <a:ln w="28575"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r>
                  <a:rPr lang="zh-CN" altLang="en-US" sz="2400" b="1" dirty="0">
                    <a:solidFill>
                      <a:schemeClr val="tx1"/>
                    </a:solidFill>
                    <a:ea typeface="微软雅黑" panose="020B0503020204020204" pitchFamily="34" charset="-122"/>
                  </a:rPr>
                  <a:t>寻找一个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zh-CN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𝝎</m:t>
                    </m:r>
                  </m:oMath>
                </a14:m>
                <a:r>
                  <a:rPr lang="en-US" sz="2400" b="1" dirty="0">
                    <a:solidFill>
                      <a:schemeClr val="tx1"/>
                    </a:solidFill>
                  </a:rPr>
                  <a:t> </a:t>
                </a:r>
                <a:r>
                  <a:rPr lang="zh-CN" altLang="en-US" sz="2400" b="1" dirty="0">
                    <a:solidFill>
                      <a:schemeClr val="tx1"/>
                    </a:solidFill>
                    <a:ea typeface="微软雅黑" panose="020B0503020204020204" pitchFamily="34" charset="-122"/>
                  </a:rPr>
                  <a:t>使经验损失函数最小</a:t>
                </a:r>
                <a:endParaRPr lang="en-US" sz="24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3" name="圆角矩形标注 12">
                <a:extLst>
                  <a:ext uri="{FF2B5EF4-FFF2-40B4-BE49-F238E27FC236}">
                    <a16:creationId xmlns:a16="http://schemas.microsoft.com/office/drawing/2014/main" id="{276F9A31-B888-4060-AF82-59332F3DE6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822" y="5840186"/>
                <a:ext cx="3920334" cy="936569"/>
              </a:xfrm>
              <a:prstGeom prst="wedgeRoundRectCallout">
                <a:avLst>
                  <a:gd name="adj1" fmla="val 67102"/>
                  <a:gd name="adj2" fmla="val 5980"/>
                  <a:gd name="adj3" fmla="val 16667"/>
                </a:avLst>
              </a:prstGeom>
              <a:blipFill>
                <a:blip r:embed="rId5"/>
                <a:stretch>
                  <a:fillRect l="-1062" b="-7792"/>
                </a:stretch>
              </a:blipFill>
              <a:ln w="28575"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文本框 16">
            <a:extLst>
              <a:ext uri="{FF2B5EF4-FFF2-40B4-BE49-F238E27FC236}">
                <a16:creationId xmlns:a16="http://schemas.microsoft.com/office/drawing/2014/main" id="{157585F9-B54E-4E95-B310-1910E49F79F9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逻辑回归模型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447832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112450E2-5FDE-4159-B8A2-16C5A1B73DA3}"/>
                  </a:ext>
                </a:extLst>
              </p:cNvPr>
              <p:cNvSpPr/>
              <p:nvPr/>
            </p:nvSpPr>
            <p:spPr>
              <a:xfrm>
                <a:off x="505560" y="1127521"/>
                <a:ext cx="11476925" cy="438658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Cambria Math" panose="02040503050406030204" pitchFamily="18" charset="0"/>
                    <a:ea typeface="微软雅黑" panose="020B0503020204020204" pitchFamily="34" charset="-122"/>
                  </a:rPr>
                  <a:t>二分类问题的交叉熵损失函数为</a:t>
                </a:r>
                <a:endParaRPr lang="en-CA" altLang="zh-CN" sz="2400" dirty="0">
                  <a:latin typeface="Cambria Math" panose="02040503050406030204" pitchFamily="18" charset="0"/>
                  <a:ea typeface="微软雅黑" panose="020B0503020204020204" pitchFamily="34" charset="-122"/>
                </a:endParaRPr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altLang="zh-CN" sz="2400" b="0" i="1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𝐿</m:t>
                      </m:r>
                      <m:r>
                        <a:rPr lang="en-CA" altLang="zh-CN" sz="2400" b="0" i="1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CA" altLang="zh-CN" sz="2400" b="0" i="1" smtClean="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CA" altLang="zh-CN" sz="2400" i="1"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−</m:t>
                                </m:r>
                                <m:r>
                                  <m:rPr>
                                    <m:sty m:val="p"/>
                                    <m:brk m:alnAt="7"/>
                                  </m:rPr>
                                  <a:rPr lang="en-CA" altLang="zh-CN" sz="2400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l</m:t>
                                </m:r>
                                <m:r>
                                  <m:rPr>
                                    <m:sty m:val="p"/>
                                  </m:rPr>
                                  <a:rPr lang="en-CA" altLang="zh-CN" sz="2400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og</m:t>
                                </m:r>
                                <m:d>
                                  <m:dPr>
                                    <m:ctrlP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𝑝</m:t>
                                    </m:r>
                                    <m: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(</m:t>
                                    </m:r>
                                    <m: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𝑌</m:t>
                                    </m:r>
                                    <m: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=0|</m:t>
                                    </m:r>
                                    <m:r>
                                      <m:rPr>
                                        <m:brk m:alnAt="7"/>
                                      </m:rPr>
                                      <a:rPr lang="en-CA" altLang="zh-CN" sz="2400" b="1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𝒙</m:t>
                                    </m:r>
                                    <m:r>
                                      <m:rPr>
                                        <m:brk m:alnAt="7"/>
                                      </m:rP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;</m:t>
                                    </m:r>
                                    <m:r>
                                      <a:rPr lang="zh-CN" altLang="en-US" sz="2400">
                                        <a:latin typeface="Cambria Math" panose="02040503050406030204" pitchFamily="18" charset="0"/>
                                      </a:rPr>
                                      <m:t>𝝎</m:t>
                                    </m:r>
                                    <m:r>
                                      <m:rPr>
                                        <m:brk m:alnAt="7"/>
                                      </m:rP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)</m:t>
                                    </m:r>
                                  </m:e>
                                </m:d>
                                <m:r>
                                  <m:rPr>
                                    <m:brk m:alnAt="7"/>
                                  </m:rP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⁡</m:t>
                                </m:r>
                              </m:e>
                              <m:e>
                                <m:r>
                                  <a:rPr lang="zh-CN" altLang="en-US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如果</m:t>
                                </m:r>
                                <m: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𝑦</m:t>
                                </m:r>
                                <m: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=0</m:t>
                                </m:r>
                              </m:e>
                            </m:mr>
                            <m:mr>
                              <m:e/>
                              <m:e/>
                            </m:m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−</m:t>
                                </m:r>
                                <m:r>
                                  <m:rPr>
                                    <m:sty m:val="p"/>
                                    <m:brk m:alnAt="7"/>
                                  </m:rPr>
                                  <a:rPr lang="en-CA" altLang="zh-CN" sz="2400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l</m:t>
                                </m:r>
                                <m:r>
                                  <m:rPr>
                                    <m:sty m:val="p"/>
                                  </m:rPr>
                                  <a:rPr lang="en-CA" altLang="zh-CN" sz="2400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og</m:t>
                                </m:r>
                                <m:d>
                                  <m:dPr>
                                    <m:ctrlP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𝑝</m:t>
                                    </m:r>
                                    <m: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(</m:t>
                                    </m:r>
                                    <m: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𝑌</m:t>
                                    </m:r>
                                    <m: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=1|</m:t>
                                    </m:r>
                                    <m:r>
                                      <m:rPr>
                                        <m:brk m:alnAt="7"/>
                                      </m:rPr>
                                      <a:rPr lang="en-CA" altLang="zh-CN" sz="2400" b="1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𝒙</m:t>
                                    </m:r>
                                    <m:r>
                                      <m:rPr>
                                        <m:brk m:alnAt="7"/>
                                      </m:rP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;</m:t>
                                    </m:r>
                                    <m:r>
                                      <a:rPr lang="zh-CN" altLang="en-US" sz="2400">
                                        <a:latin typeface="Cambria Math" panose="02040503050406030204" pitchFamily="18" charset="0"/>
                                      </a:rPr>
                                      <m:t>𝝎</m:t>
                                    </m:r>
                                    <m:r>
                                      <m:rPr>
                                        <m:brk m:alnAt="7"/>
                                      </m:rP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)</m:t>
                                    </m:r>
                                  </m:e>
                                </m:d>
                                <m:r>
                                  <m:rPr>
                                    <m:brk m:alnAt="7"/>
                                  </m:rP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⁡</m:t>
                                </m:r>
                              </m:e>
                              <m:e>
                                <m:r>
                                  <a:rPr lang="zh-CN" altLang="en-US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如果</m:t>
                                </m:r>
                                <m: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𝑦</m:t>
                                </m:r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=</m:t>
                                </m:r>
                                <m:r>
                                  <a:rPr lang="en-CA" altLang="zh-CN" sz="2400" b="0" i="1" smtClean="0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altLang="zh-CN" sz="2400" dirty="0">
                  <a:latin typeface="Cambria Math" panose="02040503050406030204" pitchFamily="18" charset="0"/>
                  <a:ea typeface="微软雅黑" panose="020B0503020204020204" pitchFamily="34" charset="-122"/>
                </a:endParaRPr>
              </a:p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Cambria Math" panose="02040503050406030204" pitchFamily="18" charset="0"/>
                    <a:ea typeface="微软雅黑" panose="020B0503020204020204" pitchFamily="34" charset="-122"/>
                  </a:rPr>
                  <a:t>多分类问题的交叉熵损失函数为</a:t>
                </a:r>
                <a:endParaRPr lang="en-CA" altLang="zh-CN" sz="2400" dirty="0">
                  <a:latin typeface="Cambria Math" panose="02040503050406030204" pitchFamily="18" charset="0"/>
                  <a:ea typeface="微软雅黑" panose="020B0503020204020204" pitchFamily="34" charset="-122"/>
                </a:endParaRPr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altLang="zh-CN" sz="2400" i="1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𝐿</m:t>
                      </m:r>
                      <m:r>
                        <a:rPr lang="en-CA" altLang="zh-CN" sz="2400" i="1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CA" altLang="zh-CN" sz="2400" i="1" smtClean="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CA" altLang="zh-CN" sz="2400" i="1"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−</m:t>
                                </m:r>
                                <m:r>
                                  <m:rPr>
                                    <m:sty m:val="p"/>
                                    <m:brk m:alnAt="7"/>
                                  </m:rPr>
                                  <a:rPr lang="en-CA" altLang="zh-CN" sz="2400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l</m:t>
                                </m:r>
                                <m:r>
                                  <m:rPr>
                                    <m:sty m:val="p"/>
                                  </m:rPr>
                                  <a:rPr lang="en-CA" altLang="zh-CN" sz="2400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og</m:t>
                                </m:r>
                                <m:d>
                                  <m:dPr>
                                    <m:ctrlP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𝑝</m:t>
                                    </m:r>
                                    <m: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(</m:t>
                                    </m:r>
                                    <m: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𝑌</m:t>
                                    </m:r>
                                    <m: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=0|</m:t>
                                    </m:r>
                                    <m:r>
                                      <m:rPr>
                                        <m:brk m:alnAt="7"/>
                                      </m:rPr>
                                      <a:rPr lang="en-CA" altLang="zh-CN" sz="2400" b="1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𝒙</m:t>
                                    </m:r>
                                    <m:r>
                                      <m:rPr>
                                        <m:brk m:alnAt="7"/>
                                      </m:rP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;</m:t>
                                    </m:r>
                                    <m:r>
                                      <a:rPr lang="zh-CN" altLang="en-US" sz="2400">
                                        <a:latin typeface="Cambria Math" panose="02040503050406030204" pitchFamily="18" charset="0"/>
                                      </a:rPr>
                                      <m:t>𝝎</m:t>
                                    </m:r>
                                    <m:r>
                                      <m:rPr>
                                        <m:brk m:alnAt="7"/>
                                      </m:rP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)</m:t>
                                    </m:r>
                                  </m:e>
                                </m:d>
                              </m:e>
                              <m:e/>
                              <m:e>
                                <m:r>
                                  <a:rPr lang="zh-CN" altLang="en-US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如果</m:t>
                                </m:r>
                                <m: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𝑦</m:t>
                                </m:r>
                                <m: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=0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−</m:t>
                                </m:r>
                                <m:r>
                                  <m:rPr>
                                    <m:sty m:val="p"/>
                                    <m:brk m:alnAt="7"/>
                                  </m:rPr>
                                  <a:rPr lang="en-CA" altLang="zh-CN" sz="2400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l</m:t>
                                </m:r>
                                <m:r>
                                  <m:rPr>
                                    <m:sty m:val="p"/>
                                  </m:rPr>
                                  <a:rPr lang="en-CA" altLang="zh-CN" sz="2400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og</m:t>
                                </m:r>
                                <m:d>
                                  <m:dPr>
                                    <m:ctrlP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𝑝</m:t>
                                    </m:r>
                                    <m: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(</m:t>
                                    </m:r>
                                    <m: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𝑌</m:t>
                                    </m:r>
                                    <m: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=1|</m:t>
                                    </m:r>
                                    <m:r>
                                      <m:rPr>
                                        <m:brk m:alnAt="7"/>
                                      </m:rPr>
                                      <a:rPr lang="en-CA" altLang="zh-CN" sz="2400" b="1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𝒙</m:t>
                                    </m:r>
                                    <m:r>
                                      <m:rPr>
                                        <m:brk m:alnAt="7"/>
                                      </m:rP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;</m:t>
                                    </m:r>
                                    <m:r>
                                      <a:rPr lang="zh-CN" altLang="en-US" sz="2400">
                                        <a:latin typeface="Cambria Math" panose="02040503050406030204" pitchFamily="18" charset="0"/>
                                      </a:rPr>
                                      <m:t>𝝎</m:t>
                                    </m:r>
                                    <m:r>
                                      <m:rPr>
                                        <m:brk m:alnAt="7"/>
                                      </m:rP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)</m:t>
                                    </m:r>
                                  </m:e>
                                </m:d>
                                <m:r>
                                  <m:rPr>
                                    <m:brk m:alnAt="7"/>
                                  </m:rP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⁡</m:t>
                                </m:r>
                              </m:e>
                              <m:e/>
                              <m:e>
                                <m:r>
                                  <a:rPr lang="zh-CN" altLang="en-US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如果</m:t>
                                </m:r>
                                <m: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𝑦</m:t>
                                </m:r>
                                <m: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=1</m:t>
                                </m:r>
                              </m:e>
                            </m:mr>
                            <m:mr>
                              <m:e>
                                <m:r>
                                  <a:rPr lang="en-CA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/>
                              <m:e>
                                <m:r>
                                  <a:rPr lang="en-CA" altLang="zh-CN" sz="24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−</m:t>
                                </m:r>
                                <m:r>
                                  <m:rPr>
                                    <m:sty m:val="p"/>
                                    <m:brk m:alnAt="7"/>
                                  </m:rPr>
                                  <a:rPr lang="en-CA" altLang="zh-CN" sz="2400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l</m:t>
                                </m:r>
                                <m:r>
                                  <m:rPr>
                                    <m:sty m:val="p"/>
                                  </m:rPr>
                                  <a:rPr lang="en-CA" altLang="zh-CN" sz="2400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og</m:t>
                                </m:r>
                                <m:d>
                                  <m:dPr>
                                    <m:ctrlP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𝑝</m:t>
                                    </m:r>
                                    <m: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(</m:t>
                                    </m:r>
                                    <m: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𝑌</m:t>
                                    </m:r>
                                    <m: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=</m:t>
                                    </m:r>
                                    <m:r>
                                      <a:rPr lang="en-CA" altLang="zh-CN" sz="2400" b="0" i="1" smtClean="0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𝑘</m:t>
                                    </m:r>
                                    <m: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|</m:t>
                                    </m:r>
                                    <m:r>
                                      <m:rPr>
                                        <m:brk m:alnAt="7"/>
                                      </m:rPr>
                                      <a:rPr lang="en-CA" altLang="zh-CN" sz="2400" b="1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𝒙</m:t>
                                    </m:r>
                                    <m:r>
                                      <m:rPr>
                                        <m:brk m:alnAt="7"/>
                                      </m:rP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;</m:t>
                                    </m:r>
                                    <m:r>
                                      <a:rPr lang="zh-CN" altLang="en-US" sz="2400">
                                        <a:latin typeface="Cambria Math" panose="02040503050406030204" pitchFamily="18" charset="0"/>
                                      </a:rPr>
                                      <m:t>𝝎</m:t>
                                    </m:r>
                                    <m:r>
                                      <m:rPr>
                                        <m:brk m:alnAt="7"/>
                                      </m:rPr>
                                      <a:rPr lang="en-CA" altLang="zh-CN" sz="2400" i="1">
                                        <a:latin typeface="Cambria Math" panose="02040503050406030204" pitchFamily="18" charset="0"/>
                                        <a:ea typeface="微软雅黑" panose="020B0503020204020204" pitchFamily="34" charset="-122"/>
                                      </a:rPr>
                                      <m:t>)</m:t>
                                    </m:r>
                                  </m:e>
                                </m:d>
                                <m:r>
                                  <m:rPr>
                                    <m:brk m:alnAt="7"/>
                                  </m:rP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⁡</m:t>
                                </m:r>
                              </m:e>
                              <m:e/>
                              <m:e>
                                <m:r>
                                  <a:rPr lang="zh-CN" altLang="en-US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如果</m:t>
                                </m:r>
                                <m:r>
                                  <a:rPr lang="en-CA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𝑦</m:t>
                                </m:r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=</m:t>
                                </m:r>
                                <m:r>
                                  <a:rPr lang="en-CA" altLang="zh-CN" sz="2400" b="0" i="1" smtClean="0">
                                    <a:latin typeface="Cambria Math" panose="02040503050406030204" pitchFamily="18" charset="0"/>
                                    <a:ea typeface="微软雅黑" panose="020B0503020204020204" pitchFamily="34" charset="-122"/>
                                  </a:rPr>
                                  <m:t>𝑘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CA" altLang="zh-CN" sz="2400" dirty="0">
                  <a:latin typeface="Cambria Math" panose="02040503050406030204" pitchFamily="18" charset="0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112450E2-5FDE-4159-B8A2-16C5A1B73D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560" y="1127521"/>
                <a:ext cx="11476925" cy="4386585"/>
              </a:xfrm>
              <a:prstGeom prst="rect">
                <a:avLst/>
              </a:prstGeom>
              <a:blipFill>
                <a:blip r:embed="rId3"/>
                <a:stretch>
                  <a:fillRect l="-1540" t="-2222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3880D3C-613E-4916-8D74-F467F2F56C12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6114ADE6-ED07-4E42-A19F-E66919FAD82F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逻辑回归模型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02770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112450E2-5FDE-4159-B8A2-16C5A1B73DA3}"/>
                  </a:ext>
                </a:extLst>
              </p:cNvPr>
              <p:cNvSpPr/>
              <p:nvPr/>
            </p:nvSpPr>
            <p:spPr>
              <a:xfrm>
                <a:off x="197650" y="856933"/>
                <a:ext cx="11437624" cy="506991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Cambria Math" panose="02040503050406030204" pitchFamily="18" charset="0"/>
                    <a:ea typeface="微软雅黑" panose="020B0503020204020204" pitchFamily="34" charset="-122"/>
                  </a:rPr>
                  <a:t>二分类问题的交叉熵损失函数也可以写为</a:t>
                </a:r>
                <a:endParaRPr lang="en-CA" altLang="zh-CN" sz="2400" dirty="0">
                  <a:latin typeface="Cambria Math" panose="02040503050406030204" pitchFamily="18" charset="0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altLang="zh-CN" sz="2400" i="1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𝐿</m:t>
                      </m:r>
                      <m:r>
                        <a:rPr lang="en-US" altLang="zh-CN" sz="2400" i="1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=</m:t>
                      </m:r>
                      <m:r>
                        <a:rPr lang="en-CA" altLang="zh-CN" sz="2400" b="0" i="1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−</m:t>
                      </m:r>
                      <m:r>
                        <a:rPr lang="en-CA" altLang="zh-CN" sz="2400" b="0" i="1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𝑦</m:t>
                      </m:r>
                      <m:func>
                        <m:funcPr>
                          <m:ctrlPr>
                            <a:rPr lang="en-CA" altLang="zh-CN" sz="2400" b="0" i="1" smtClean="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  <m:brk m:alnAt="7"/>
                            </m:rPr>
                            <a:rPr lang="en-CA" altLang="zh-CN" sz="240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l</m:t>
                          </m:r>
                          <m:r>
                            <m:rPr>
                              <m:sty m:val="p"/>
                            </m:rPr>
                            <a:rPr lang="en-CA" altLang="zh-CN" sz="240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og</m:t>
                          </m:r>
                        </m:fName>
                        <m:e>
                          <m:d>
                            <m:dPr>
                              <m:ctrlPr>
                                <a:rPr lang="en-CA" altLang="zh-CN" sz="2400" i="1"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</m:ctrlPr>
                            </m:dPr>
                            <m:e>
                              <m:r>
                                <a:rPr lang="en-CA" altLang="zh-CN" sz="2400" i="1"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CA" altLang="zh-CN" sz="2400" i="1"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</m:ctrlPr>
                                </m:dPr>
                                <m:e>
                                  <m:r>
                                    <a:rPr lang="en-CA" altLang="zh-CN" sz="2400" i="1"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  <m:t>𝑌</m:t>
                                  </m:r>
                                  <m:r>
                                    <a:rPr lang="en-CA" altLang="zh-CN" sz="2400" i="1"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  <m:t>=1</m:t>
                                  </m:r>
                                </m:e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A" altLang="zh-CN" sz="2400" b="1" i="1"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  <m:t>𝒙</m:t>
                                  </m:r>
                                  <m:r>
                                    <m:rPr>
                                      <m:brk m:alnAt="7"/>
                                    </m:rPr>
                                    <a:rPr lang="en-CA" altLang="zh-CN" sz="2400" i="1"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  <m:t>;</m:t>
                                  </m:r>
                                  <m:r>
                                    <a:rPr lang="zh-CN" altLang="en-US" sz="2400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</m:d>
                            </m:e>
                          </m:d>
                        </m:e>
                      </m:func>
                      <m:r>
                        <a:rPr lang="en-CA" altLang="zh-CN" sz="2400" b="0" i="1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−(1−</m:t>
                      </m:r>
                      <m:r>
                        <a:rPr lang="en-CA" altLang="zh-CN" sz="2400" b="0" i="1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𝑦</m:t>
                      </m:r>
                      <m:r>
                        <a:rPr lang="en-CA" altLang="zh-CN" sz="2400" b="0" i="1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)</m:t>
                      </m:r>
                      <m:r>
                        <m:rPr>
                          <m:sty m:val="p"/>
                          <m:brk m:alnAt="7"/>
                        </m:rPr>
                        <a:rPr lang="en-CA" altLang="zh-CN" sz="240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l</m:t>
                      </m:r>
                      <m:r>
                        <m:rPr>
                          <m:sty m:val="p"/>
                        </m:rPr>
                        <a:rPr lang="en-CA" altLang="zh-CN" sz="240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og</m:t>
                      </m:r>
                      <m:r>
                        <m:rPr>
                          <m:brk m:alnAt="7"/>
                        </m:rPr>
                        <a:rPr lang="en-CA" altLang="zh-CN" sz="2400" i="1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⁡</m:t>
                      </m:r>
                      <m:r>
                        <a:rPr lang="en-CA" altLang="zh-CN" sz="2400" i="1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(</m:t>
                      </m:r>
                      <m:r>
                        <a:rPr lang="en-CA" altLang="zh-CN" sz="2400" i="1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𝑝</m:t>
                      </m:r>
                      <m:r>
                        <a:rPr lang="en-CA" altLang="zh-CN" sz="2400" i="1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(</m:t>
                      </m:r>
                      <m:r>
                        <a:rPr lang="en-CA" altLang="zh-CN" sz="2400" i="1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𝑌</m:t>
                      </m:r>
                      <m:r>
                        <a:rPr lang="en-CA" altLang="zh-CN" sz="2400" i="1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=0|</m:t>
                      </m:r>
                      <m:r>
                        <m:rPr>
                          <m:brk m:alnAt="7"/>
                        </m:rPr>
                        <a:rPr lang="en-CA" altLang="zh-CN" sz="2400" b="1" i="1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𝒙</m:t>
                      </m:r>
                      <m:r>
                        <m:rPr>
                          <m:brk m:alnAt="7"/>
                        </m:rPr>
                        <a:rPr lang="en-CA" altLang="zh-CN" sz="2400" i="1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;</m:t>
                      </m:r>
                      <m:r>
                        <a:rPr lang="zh-CN" altLang="en-US" sz="2400">
                          <a:latin typeface="Cambria Math" panose="02040503050406030204" pitchFamily="18" charset="0"/>
                        </a:rPr>
                        <m:t>𝝎</m:t>
                      </m:r>
                      <m:r>
                        <m:rPr>
                          <m:brk m:alnAt="7"/>
                        </m:rPr>
                        <a:rPr lang="en-CA" altLang="zh-CN" sz="2400" i="1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)</m:t>
                      </m:r>
                      <m:r>
                        <a:rPr lang="en-CA" altLang="zh-CN" sz="2400" i="1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)</m:t>
                      </m:r>
                    </m:oMath>
                  </m:oMathPara>
                </a14:m>
                <a:endParaRPr lang="en-CA" altLang="zh-CN" sz="2400" dirty="0">
                  <a:latin typeface="Cambria Math" panose="02040503050406030204" pitchFamily="18" charset="0"/>
                  <a:ea typeface="微软雅黑" panose="020B0503020204020204" pitchFamily="34" charset="-122"/>
                </a:endParaRPr>
              </a:p>
              <a:p>
                <a:pPr marL="342900" indent="-342900">
                  <a:lnSpc>
                    <a:spcPct val="150000"/>
                  </a:lnSpc>
                  <a:spcBef>
                    <a:spcPts val="120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Cambria Math" panose="02040503050406030204" pitchFamily="18" charset="0"/>
                    <a:ea typeface="微软雅黑" panose="020B0503020204020204" pitchFamily="34" charset="-122"/>
                  </a:rPr>
                  <a:t>对于逻辑回归有 </a:t>
                </a:r>
                <a14:m>
                  <m:oMath xmlns:m="http://schemas.openxmlformats.org/officeDocument/2006/math">
                    <m:r>
                      <a:rPr lang="en-US" altLang="zh-CN" sz="240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CA" altLang="zh-CN" sz="2400" b="0" i="0" smtClean="0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zh-CN" altLang="en-US" sz="2400">
                            <a:latin typeface="Cambria Math" panose="02040503050406030204" pitchFamily="18" charset="0"/>
                          </a:rPr>
                          <m:t>𝝎</m:t>
                        </m:r>
                      </m:e>
                    </m:d>
                    <m:r>
                      <a:rPr lang="en-US" altLang="zh-CN" sz="2400">
                        <a:latin typeface="Cambria Math" panose="02040503050406030204" pitchFamily="18" charset="0"/>
                      </a:rPr>
                      <m:t>=</m:t>
                    </m:r>
                    <m:r>
                      <a:rPr lang="zh-CN" altLang="en-US" sz="2400"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 altLang="zh-CN" sz="240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zh-CN" altLang="en-US" sz="2400">
                            <a:latin typeface="Cambria Math" panose="02040503050406030204" pitchFamily="18" charset="0"/>
                          </a:rPr>
                          <m:t>𝝎</m:t>
                        </m:r>
                      </m:e>
                      <m:sup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altLang="zh-CN" sz="240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altLang="zh-CN" sz="240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400" dirty="0"/>
                  <a:t>，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40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  <m:e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CA" altLang="zh-CN" sz="2400" b="0" i="0" smtClean="0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zh-CN" altLang="en-US" sz="2400">
                            <a:latin typeface="Cambria Math" panose="02040503050406030204" pitchFamily="18" charset="0"/>
                          </a:rPr>
                          <m:t>𝝎</m:t>
                        </m:r>
                      </m:e>
                    </m:d>
                    <m:r>
                      <a:rPr lang="en-US" altLang="zh-CN" sz="240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0" smtClean="0">
                        <a:latin typeface="Cambria Math" panose="02040503050406030204" pitchFamily="18" charset="0"/>
                      </a:rPr>
                      <m:t>1−</m:t>
                    </m:r>
                    <m:r>
                      <a:rPr lang="zh-CN" altLang="en-US" sz="2400">
                        <a:latin typeface="Cambria Math" panose="02040503050406030204" pitchFamily="18" charset="0"/>
                      </a:rPr>
                      <m:t>𝜎</m:t>
                    </m:r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zh-CN" altLang="en-US" sz="2400">
                                <a:latin typeface="Cambria Math" panose="02040503050406030204" pitchFamily="18" charset="0"/>
                              </a:rPr>
                              <m:t>𝝎</m:t>
                            </m:r>
                          </m:e>
                          <m:sup>
                            <m:r>
                              <a:rPr lang="en-US" altLang="zh-CN" sz="240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zh-CN" altLang="en-US" sz="2400" dirty="0">
                    <a:latin typeface="Cambria Math" panose="02040503050406030204" pitchFamily="18" charset="0"/>
                    <a:ea typeface="微软雅黑" panose="020B0503020204020204" pitchFamily="34" charset="-122"/>
                  </a:rPr>
                  <a:t>，则</a:t>
                </a:r>
                <a:endParaRPr lang="en-CA" altLang="zh-CN" sz="2400" dirty="0">
                  <a:latin typeface="Cambria Math" panose="02040503050406030204" pitchFamily="18" charset="0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altLang="zh-CN" sz="2400" i="1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𝐿</m:t>
                      </m:r>
                      <m:r>
                        <a:rPr lang="en-US" altLang="zh-CN" sz="2400" i="1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=</m:t>
                      </m:r>
                      <m:r>
                        <a:rPr lang="en-CA" altLang="zh-CN" sz="2400" i="1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−</m:t>
                      </m:r>
                      <m:r>
                        <a:rPr lang="en-CA" altLang="zh-CN" sz="2400" i="1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𝑦</m:t>
                      </m:r>
                      <m:func>
                        <m:funcPr>
                          <m:ctrlPr>
                            <a:rPr lang="en-CA" altLang="zh-CN" sz="2400" i="1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  <m:brk m:alnAt="7"/>
                            </m:rPr>
                            <a:rPr lang="en-CA" altLang="zh-CN" sz="240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l</m:t>
                          </m:r>
                          <m:r>
                            <m:rPr>
                              <m:sty m:val="p"/>
                            </m:rPr>
                            <a:rPr lang="en-CA" altLang="zh-CN" sz="240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og</m:t>
                          </m:r>
                        </m:fName>
                        <m:e>
                          <m:d>
                            <m:dPr>
                              <m:ctrlPr>
                                <a:rPr lang="en-CA" altLang="zh-CN" sz="2400" i="1"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</m:ctrlPr>
                            </m:dPr>
                            <m:e>
                              <m:r>
                                <a:rPr lang="en-CA" altLang="zh-CN" sz="2400" i="1"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CA" altLang="zh-CN" sz="2400" i="1"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</m:ctrlPr>
                                </m:dPr>
                                <m:e>
                                  <m:r>
                                    <a:rPr lang="en-CA" altLang="zh-CN" sz="2400" i="1"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  <m:t>𝑌</m:t>
                                  </m:r>
                                  <m:r>
                                    <a:rPr lang="en-CA" altLang="zh-CN" sz="2400" i="1"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  <m:t>=1</m:t>
                                  </m:r>
                                </m:e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A" altLang="zh-CN" sz="2400" b="1" i="1"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  <m:t>𝒙</m:t>
                                  </m:r>
                                  <m:r>
                                    <m:rPr>
                                      <m:brk m:alnAt="7"/>
                                    </m:rPr>
                                    <a:rPr lang="en-CA" altLang="zh-CN" sz="2400" i="1"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  <m:t>;</m:t>
                                  </m:r>
                                  <m:r>
                                    <a:rPr lang="zh-CN" altLang="en-US" sz="2400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</m:d>
                            </m:e>
                          </m:d>
                        </m:e>
                      </m:func>
                      <m:r>
                        <a:rPr lang="en-CA" altLang="zh-CN" sz="2400" i="1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−</m:t>
                      </m:r>
                      <m:d>
                        <m:dPr>
                          <m:ctrlPr>
                            <a:rPr lang="en-CA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altLang="zh-CN" sz="2400" i="1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1−</m:t>
                          </m:r>
                          <m:r>
                            <a:rPr lang="en-CA" altLang="zh-CN" sz="2400" i="1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𝑦</m:t>
                          </m:r>
                        </m:e>
                      </m:d>
                      <m:func>
                        <m:funcPr>
                          <m:ctrlPr>
                            <a:rPr lang="en-CA" altLang="zh-CN" sz="2400" i="1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  <m:brk m:alnAt="7"/>
                            </m:rPr>
                            <a:rPr lang="en-CA" altLang="zh-CN" sz="240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l</m:t>
                          </m:r>
                          <m:r>
                            <m:rPr>
                              <m:sty m:val="p"/>
                            </m:rPr>
                            <a:rPr lang="en-CA" altLang="zh-CN" sz="240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og</m:t>
                          </m:r>
                        </m:fName>
                        <m:e>
                          <m:d>
                            <m:dPr>
                              <m:ctrlPr>
                                <a:rPr lang="en-CA" altLang="zh-CN" sz="2400" i="1"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</m:ctrlPr>
                            </m:dPr>
                            <m:e>
                              <m:r>
                                <a:rPr lang="en-CA" altLang="zh-CN" sz="2400" i="1"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CA" altLang="zh-CN" sz="2400" i="1"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</m:ctrlPr>
                                </m:dPr>
                                <m:e>
                                  <m:r>
                                    <a:rPr lang="en-CA" altLang="zh-CN" sz="2400" i="1"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  <m:t>𝑌</m:t>
                                  </m:r>
                                  <m:r>
                                    <a:rPr lang="en-CA" altLang="zh-CN" sz="2400" i="1"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  <m:t>=0</m:t>
                                  </m:r>
                                </m:e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A" altLang="zh-CN" sz="2400" b="1" i="1"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  <m:t>𝒙</m:t>
                                  </m:r>
                                  <m:r>
                                    <m:rPr>
                                      <m:brk m:alnAt="7"/>
                                    </m:rPr>
                                    <a:rPr lang="en-CA" altLang="zh-CN" sz="2400" i="1"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  <m:t>;</m:t>
                                  </m:r>
                                  <m:r>
                                    <a:rPr lang="zh-CN" altLang="en-US" sz="2400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en-CA" altLang="zh-CN" sz="2400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CA" altLang="zh-CN" sz="2400" b="0" i="1" smtClean="0">
                          <a:latin typeface="Cambria Math" panose="02040503050406030204" pitchFamily="18" charset="0"/>
                        </a:rPr>
                        <m:t>𝑦</m:t>
                      </m:r>
                      <m:func>
                        <m:func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240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en-US" sz="240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d>
                                <m:d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zh-CN" altLang="en-US" sz="2400">
                                          <a:latin typeface="Cambria Math" panose="02040503050406030204" pitchFamily="18" charset="0"/>
                                        </a:rPr>
                                        <m:t>𝝎</m:t>
                                      </m:r>
                                    </m:e>
                                    <m:sup>
                                      <m:r>
                                        <a:rPr lang="en-US" altLang="zh-CN" sz="240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sSub>
                                    <m:sSub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400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altLang="zh-CN" sz="240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altLang="zh-CN" sz="2400">
                          <a:latin typeface="Cambria Math" panose="02040503050406030204" pitchFamily="18" charset="0"/>
                        </a:rPr>
                        <m:t>−</m:t>
                      </m:r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func>
                        <m:funcPr>
                          <m:ctrlPr>
                            <a:rPr lang="en-US" altLang="zh-CN" sz="2400" b="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240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40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zh-CN" altLang="en-US" sz="240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d>
                                <m:d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zh-CN" altLang="en-US" sz="2400">
                                          <a:latin typeface="Cambria Math" panose="02040503050406030204" pitchFamily="18" charset="0"/>
                                        </a:rPr>
                                        <m:t>𝝎</m:t>
                                      </m:r>
                                    </m:e>
                                    <m:sup>
                                      <m:r>
                                        <a:rPr lang="en-US" altLang="zh-CN" sz="240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sSub>
                                    <m:sSub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400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altLang="zh-CN" sz="240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CA" altLang="zh-CN" sz="2400" b="0" i="1" smtClean="0">
                          <a:latin typeface="Cambria Math" panose="02040503050406030204" pitchFamily="18" charset="0"/>
                        </a:rPr>
                        <m:t>𝑦</m:t>
                      </m:r>
                      <m:func>
                        <m:func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2400" i="1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sSup>
                                    <m:sSup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p>
                                        <m:sSupPr>
                                          <m:ctrlPr>
                                            <a:rPr lang="en-US" altLang="zh-CN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zh-CN" altLang="en-US" sz="2400" i="1">
                                              <a:latin typeface="Cambria Math" panose="02040503050406030204" pitchFamily="18" charset="0"/>
                                            </a:rPr>
                                            <m:t>𝝎</m:t>
                                          </m:r>
                                        </m:e>
                                        <m:sup>
                                          <m:r>
                                            <a:rPr lang="en-US" altLang="zh-CN" sz="2400" i="1">
                                              <a:latin typeface="Cambria Math" panose="02040503050406030204" pitchFamily="18" charset="0"/>
                                            </a:rPr>
                                            <m:t>𝑇</m:t>
                                          </m:r>
                                        </m:sup>
                                      </m:sSup>
                                      <m:r>
                                        <a:rPr lang="en-US" altLang="zh-CN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−</m:t>
                      </m:r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func>
                        <m:func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240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f>
                                <m:f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sSup>
                                    <m:sSup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p>
                                        <m:sSupPr>
                                          <m:ctrlPr>
                                            <a:rPr lang="en-US" altLang="zh-CN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zh-CN" altLang="en-US" sz="2400" i="1">
                                              <a:latin typeface="Cambria Math" panose="02040503050406030204" pitchFamily="18" charset="0"/>
                                            </a:rPr>
                                            <m:t>𝝎</m:t>
                                          </m:r>
                                        </m:e>
                                        <m:sup>
                                          <m:r>
                                            <a:rPr lang="en-US" altLang="zh-CN" sz="2400" i="1">
                                              <a:latin typeface="Cambria Math" panose="02040503050406030204" pitchFamily="18" charset="0"/>
                                            </a:rPr>
                                            <m:t>𝑇</m:t>
                                          </m:r>
                                        </m:sup>
                                      </m:sSup>
                                      <m:r>
                                        <a:rPr lang="en-US" altLang="zh-CN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CA" altLang="zh-CN" sz="2400" b="1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2400" dirty="0"/>
                  <a:t>                                 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CA" altLang="zh-CN" sz="24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CA" altLang="zh-CN" sz="2400" b="0" i="1" smtClean="0">
                        <a:latin typeface="Cambria Math" panose="02040503050406030204" pitchFamily="18" charset="0"/>
                      </a:rPr>
                      <m:t>𝑦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zh-CN" altLang="en-US" sz="2400" i="1">
                            <a:latin typeface="Cambria Math" panose="02040503050406030204" pitchFamily="18" charset="0"/>
                          </a:rPr>
                          <m:t>𝝎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altLang="zh-CN" sz="2400" b="1" i="1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altLang="zh-CN" sz="2400" i="1">
                        <a:latin typeface="Cambria Math" panose="02040503050406030204" pitchFamily="18" charset="0"/>
                      </a:rPr>
                      <m:t>log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⁡</m:t>
                    </m:r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zh-CN" altLang="en-US" sz="2400" i="1">
                                    <a:latin typeface="Cambria Math" panose="02040503050406030204" pitchFamily="18" charset="0"/>
                                  </a:rPr>
                                  <m:t>𝝎</m:t>
                                </m:r>
                              </m:e>
                              <m:sup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altLang="zh-CN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sup>
                        </m:sSup>
                      </m:e>
                    </m:d>
                  </m:oMath>
                </a14:m>
                <a:endParaRPr lang="en-US" altLang="zh-CN" sz="2400" dirty="0">
                  <a:latin typeface="Cambria Math" panose="02040503050406030204" pitchFamily="18" charset="0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112450E2-5FDE-4159-B8A2-16C5A1B73D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650" y="856933"/>
                <a:ext cx="11437624" cy="5069914"/>
              </a:xfrm>
              <a:prstGeom prst="rect">
                <a:avLst/>
              </a:prstGeom>
              <a:blipFill>
                <a:blip r:embed="rId3"/>
                <a:stretch>
                  <a:fillRect l="-1492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3880D3C-613E-4916-8D74-F467F2F56C12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6114ADE6-ED07-4E42-A19F-E66919FAD82F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逻辑回归模型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96162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对角圆角 5">
            <a:extLst>
              <a:ext uri="{FF2B5EF4-FFF2-40B4-BE49-F238E27FC236}">
                <a16:creationId xmlns:a16="http://schemas.microsoft.com/office/drawing/2014/main" id="{70CE660A-36DB-4D35-92D2-C06ACD9B0102}"/>
              </a:ext>
            </a:extLst>
          </p:cNvPr>
          <p:cNvSpPr/>
          <p:nvPr/>
        </p:nvSpPr>
        <p:spPr>
          <a:xfrm>
            <a:off x="621008" y="2200809"/>
            <a:ext cx="6400800" cy="540000"/>
          </a:xfrm>
          <a:prstGeom prst="round2DiagRect">
            <a:avLst/>
          </a:prstGeom>
          <a:solidFill>
            <a:srgbClr val="6C8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A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梯度下降算法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3315" y="1383493"/>
            <a:ext cx="11301490" cy="2832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逻辑回归模型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梯度下降算法</a:t>
            </a:r>
            <a:endParaRPr lang="en-CA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逻辑回归伪代码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逻辑回归代码中的问题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DF88B2E-251A-48AA-86AF-33B6DA36162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1482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3" name="矩形: 圆角 12">
                <a:extLst>
                  <a:ext uri="{FF2B5EF4-FFF2-40B4-BE49-F238E27FC236}">
                    <a16:creationId xmlns:a16="http://schemas.microsoft.com/office/drawing/2014/main" id="{C6E7351B-CFF1-4B57-A9AC-A586701BD6CE}"/>
                  </a:ext>
                </a:extLst>
              </p:cNvPr>
              <p:cNvSpPr/>
              <p:nvPr/>
            </p:nvSpPr>
            <p:spPr>
              <a:xfrm>
                <a:off x="614503" y="813089"/>
                <a:ext cx="10977133" cy="788226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altLang="zh-CN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𝝎</m:t>
                      </m:r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sSub>
                        <m:sSub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p>
                        <m:sSup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p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24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log</m:t>
                      </m:r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⁡</m:t>
                      </m:r>
                      <m:d>
                        <m:d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1+</m:t>
                          </m:r>
                          <m:sSup>
                            <m:sSupPr>
                              <m:ctrlP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sSup>
                                <m:sSupPr>
                                  <m:ctrlPr>
                                    <a:rPr lang="en-US" altLang="zh-CN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p>
                                  <m:r>
                                    <a:rPr lang="en-US" altLang="zh-CN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altLang="zh-CN" sz="24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CN" alt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" name="矩形: 圆角 12">
                <a:extLst>
                  <a:ext uri="{FF2B5EF4-FFF2-40B4-BE49-F238E27FC236}">
                    <a16:creationId xmlns:a16="http://schemas.microsoft.com/office/drawing/2014/main" id="{C6E7351B-CFF1-4B57-A9AC-A586701BD6C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503" y="813089"/>
                <a:ext cx="10977133" cy="788226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9C3499ED-BE73-4B05-A55D-C29B064025A0}"/>
                  </a:ext>
                </a:extLst>
              </p:cNvPr>
              <p:cNvSpPr/>
              <p:nvPr/>
            </p:nvSpPr>
            <p:spPr>
              <a:xfrm>
                <a:off x="614503" y="1601315"/>
                <a:ext cx="10689991" cy="525817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lnSpc>
                    <a:spcPct val="125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zh-CN" altLang="en-US" sz="2400" i="1" smtClean="0">
                        <a:latin typeface="Cambria Math" panose="02040503050406030204" pitchFamily="18" charset="0"/>
                      </a:rPr>
                      <m:t>𝝎</m:t>
                    </m:r>
                  </m:oMath>
                </a14:m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为参数，最小化损失函数</a:t>
                </a:r>
                <a:endParaRPr lang="en-US" altLang="zh-CN" sz="2400" i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25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40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CA" altLang="zh-CN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CA" altLang="zh-CN" sz="24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p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⁡</m:t>
                              </m:r>
                              <m:d>
                                <m:d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sSup>
                                    <m:sSup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sSup>
                                        <m:sSupPr>
                                          <m:ctrlPr>
                                            <a:rPr lang="en-US" altLang="zh-CN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zh-CN" altLang="en-US" sz="2400" i="1">
                                              <a:latin typeface="Cambria Math" panose="02040503050406030204" pitchFamily="18" charset="0"/>
                                            </a:rPr>
                                            <m:t>𝝎</m:t>
                                          </m:r>
                                        </m:e>
                                        <m:sup>
                                          <m:r>
                                            <a:rPr lang="en-US" altLang="zh-CN" sz="2400" i="1">
                                              <a:latin typeface="Cambria Math" panose="02040503050406030204" pitchFamily="18" charset="0"/>
                                            </a:rPr>
                                            <m:t>𝑇</m:t>
                                          </m:r>
                                        </m:sup>
                                      </m:sSup>
                                      <m:sSub>
                                        <m:sSubPr>
                                          <m:ctrlPr>
                                            <a:rPr lang="en-US" altLang="zh-CN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400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sup>
                                  </m:sSup>
                                </m:e>
                              </m:d>
                            </m:e>
                          </m:nary>
                          <m:r>
                            <m:rPr>
                              <m:nor/>
                            </m:rPr>
                            <a:rPr lang="zh-CN" altLang="en-US" sz="2400" i="1" dirty="0">
                              <a:latin typeface="Microsoft YaHei Light" panose="020B0502040204020203" pitchFamily="34" charset="-122"/>
                              <a:ea typeface="Microsoft YaHei Light" panose="020B0502040204020203" pitchFamily="34" charset="-122"/>
                            </a:rPr>
                            <m:t> </m:t>
                          </m:r>
                        </m:e>
                      </m:func>
                    </m:oMath>
                  </m:oMathPara>
                </a14:m>
                <a:endParaRPr lang="en-CA" altLang="zh-CN" sz="24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endParaRPr>
              </a:p>
              <a:p>
                <a:pPr marL="342900" indent="-342900">
                  <a:lnSpc>
                    <a:spcPct val="125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损失函数的导数为</a:t>
                </a:r>
                <a:endParaRPr lang="en-US" altLang="zh-CN" sz="2400" i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25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𝑑𝐿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𝝎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𝝎</m:t>
                          </m:r>
                        </m:den>
                      </m:f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altLang="zh-CN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p>
                                    <m:sSup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zh-CN" altLang="en-US" sz="2400" i="1">
                                          <a:latin typeface="Cambria Math" panose="02040503050406030204" pitchFamily="18" charset="0"/>
                                        </a:rPr>
                                        <m:t>𝝎</m:t>
                                      </m:r>
                                    </m:e>
                                    <m:sup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sSub>
                                    <m:sSub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p>
                              </m:sSup>
                            </m:num>
                            <m:den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sSup>
                                <m:s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p>
                                    <m:sSup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zh-CN" altLang="en-US" sz="2400" i="1">
                                          <a:latin typeface="Cambria Math" panose="02040503050406030204" pitchFamily="18" charset="0"/>
                                        </a:rPr>
                                        <m:t>𝝎</m:t>
                                      </m:r>
                                    </m:e>
                                    <m:sup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sSub>
                                    <m:sSub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p>
                              </m:sSup>
                            </m:den>
                          </m:f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</m:e>
                      </m:nary>
                      <m:r>
                        <a:rPr lang="en-CA" altLang="zh-CN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altLang="zh-CN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CA" altLang="zh-CN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p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CA" sz="2400" dirty="0"/>
              </a:p>
              <a:p>
                <a:pPr marL="342900" indent="-342900">
                  <a:lnSpc>
                    <a:spcPct val="125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令损失函数导数为</a:t>
                </a:r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</a:t>
                </a: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，求解参数</a:t>
                </a:r>
                <a14:m>
                  <m:oMath xmlns:m="http://schemas.openxmlformats.org/officeDocument/2006/math">
                    <m:r>
                      <a:rPr lang="zh-CN" altLang="en-US" sz="2400" i="1">
                        <a:latin typeface="Cambria Math" panose="02040503050406030204" pitchFamily="18" charset="0"/>
                      </a:rPr>
                      <m:t>𝝎</m:t>
                    </m:r>
                  </m:oMath>
                </a14:m>
                <a:endParaRPr lang="en-CA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25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altLang="zh-CN" sz="2400" i="1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altLang="zh-CN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CA" altLang="zh-CN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p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400" b="1" i="1">
                          <a:latin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en-CA" sz="2400" dirty="0"/>
              </a:p>
            </p:txBody>
          </p:sp>
        </mc:Choice>
        <mc:Fallback xmlns="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9C3499ED-BE73-4B05-A55D-C29B064025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503" y="1601315"/>
                <a:ext cx="10689991" cy="5258171"/>
              </a:xfrm>
              <a:prstGeom prst="rect">
                <a:avLst/>
              </a:prstGeom>
              <a:blipFill>
                <a:blip r:embed="rId4"/>
                <a:stretch>
                  <a:fillRect l="-799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99AEC92B-C0EC-4357-BFA1-746FDADB79EC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DB6CA4AC-C642-4639-97AA-9530DAA90D2C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梯度下降算法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98188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Monty Hall problem - Wikipedi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E46D9907-F0FA-4C16-A3D8-F98FD3E1B89C}"/>
                  </a:ext>
                </a:extLst>
              </p:cNvPr>
              <p:cNvSpPr/>
              <p:nvPr/>
            </p:nvSpPr>
            <p:spPr>
              <a:xfrm>
                <a:off x="155575" y="959189"/>
                <a:ext cx="11579226" cy="493962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函数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zh-CN" altLang="en-US" sz="2400" i="1">
                        <a:latin typeface="Cambria Math" panose="02040503050406030204" pitchFamily="18" charset="0"/>
                      </a:rPr>
                      <m:t>𝝎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的梯度为函数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zh-CN" altLang="en-US" sz="2400" i="1">
                        <a:latin typeface="Cambria Math" panose="02040503050406030204" pitchFamily="18" charset="0"/>
                      </a:rPr>
                      <m:t>𝝎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的偏导数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∇</m:t>
                      </m:r>
                      <m:r>
                        <a:rPr lang="en-US" altLang="zh-CN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US" altLang="zh-CN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</m:d>
                        </m:num>
                        <m:den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𝝎</m:t>
                          </m:r>
                        </m:den>
                      </m:f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>
                                  <m:fPr>
                                    <m:ctrlPr>
                                      <a:rPr lang="en-US" altLang="zh-CN" sz="24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𝜕</m:t>
                                    </m:r>
                                    <m:r>
                                      <a:rPr lang="en-US" altLang="zh-CN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𝑓</m:t>
                                    </m:r>
                                    <m:r>
                                      <a:rPr lang="en-US" altLang="zh-CN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zh-CN" altLang="en-US" sz="2400" i="1">
                                        <a:latin typeface="Cambria Math" panose="02040503050406030204" pitchFamily="18" charset="0"/>
                                      </a:rPr>
                                      <m:t>𝝎</m:t>
                                    </m:r>
                                    <m:r>
                                      <a:rPr lang="en-US" altLang="zh-CN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)</m:t>
                                    </m:r>
                                  </m:num>
                                  <m:den>
                                    <m:r>
                                      <a:rPr lang="zh-CN" alt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altLang="zh-CN" sz="240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zh-CN" altLang="en-US" sz="2400" b="0" i="1">
                                            <a:latin typeface="Cambria Math" panose="02040503050406030204" pitchFamily="18" charset="0"/>
                                          </a:rPr>
                                          <m:t>𝜔</m:t>
                                        </m:r>
                                      </m:e>
                                      <m:sub>
                                        <m:r>
                                          <a:rPr lang="en-US" altLang="zh-CN" sz="24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mr>
                            <m:mr>
                              <m:e>
                                <m:f>
                                  <m:fPr>
                                    <m:ctrlPr>
                                      <a:rPr lang="en-US" altLang="zh-CN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sz="2400" b="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𝜕</m:t>
                                    </m:r>
                                    <m:r>
                                      <a:rPr lang="en-US" altLang="zh-CN" sz="2400" b="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𝑓</m:t>
                                    </m:r>
                                    <m:r>
                                      <a:rPr lang="en-US" altLang="zh-CN" sz="2400" b="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zh-CN" altLang="en-US" sz="2400" i="1">
                                        <a:latin typeface="Cambria Math" panose="02040503050406030204" pitchFamily="18" charset="0"/>
                                      </a:rPr>
                                      <m:t>𝝎</m:t>
                                    </m:r>
                                    <m:r>
                                      <a:rPr lang="en-US" altLang="zh-CN" sz="2400" b="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)</m:t>
                                    </m:r>
                                  </m:num>
                                  <m:den>
                                    <m:r>
                                      <a:rPr lang="zh-CN" altLang="en-US" sz="2400" b="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altLang="zh-CN" sz="24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zh-CN" altLang="en-US" sz="2400" b="0" i="1">
                                            <a:latin typeface="Cambria Math" panose="02040503050406030204" pitchFamily="18" charset="0"/>
                                          </a:rPr>
                                          <m:t>𝜔</m:t>
                                        </m:r>
                                      </m:e>
                                      <m:sub>
                                        <m:r>
                                          <a:rPr lang="en-US" altLang="zh-CN" sz="24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f>
                                  <m:fPr>
                                    <m:ctrlPr>
                                      <a:rPr lang="en-US" altLang="zh-CN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sz="2400" b="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𝜕</m:t>
                                    </m:r>
                                    <m:r>
                                      <a:rPr lang="en-US" altLang="zh-CN" sz="2400" b="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𝑓</m:t>
                                    </m:r>
                                    <m:r>
                                      <a:rPr lang="en-US" altLang="zh-CN" sz="2400" b="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zh-CN" altLang="en-US" sz="2400" i="1">
                                        <a:latin typeface="Cambria Math" panose="02040503050406030204" pitchFamily="18" charset="0"/>
                                      </a:rPr>
                                      <m:t>𝝎</m:t>
                                    </m:r>
                                    <m:r>
                                      <a:rPr lang="en-US" altLang="zh-CN" sz="2400" b="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)</m:t>
                                    </m:r>
                                  </m:num>
                                  <m:den>
                                    <m:r>
                                      <a:rPr lang="zh-CN" altLang="en-US" sz="2400" b="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altLang="zh-CN" sz="24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zh-CN" altLang="en-US" sz="2400" b="0" i="1">
                                            <a:latin typeface="Cambria Math" panose="02040503050406030204" pitchFamily="18" charset="0"/>
                                          </a:rPr>
                                          <m:t>𝜔</m:t>
                                        </m:r>
                                      </m:e>
                                      <m:sub>
                                        <m:r>
                                          <a:rPr lang="en-US" altLang="zh-CN" sz="24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梯度一般写为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∇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zh-CN" altLang="en-US" sz="2400" i="1">
                        <a:latin typeface="Cambria Math" panose="02040503050406030204" pitchFamily="18" charset="0"/>
                      </a:rPr>
                      <m:t>𝝎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或者</a:t>
                </a:r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grad(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zh-CN" altLang="en-US" sz="2400" i="1">
                        <a:latin typeface="Cambria Math" panose="02040503050406030204" pitchFamily="18" charset="0"/>
                      </a:rPr>
                      <m:t>𝝎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)</a:t>
                </a: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梯度方向指向函数值增加最快的方向。梯度的反方向指向函数值减小最快的方向。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梯度方向与函数的等高线垂直。</a:t>
                </a:r>
              </a:p>
            </p:txBody>
          </p:sp>
        </mc:Choice>
        <mc:Fallback xmlns="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E46D9907-F0FA-4C16-A3D8-F98FD3E1B8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575" y="959189"/>
                <a:ext cx="11579226" cy="4939622"/>
              </a:xfrm>
              <a:prstGeom prst="rect">
                <a:avLst/>
              </a:prstGeom>
              <a:blipFill>
                <a:blip r:embed="rId2"/>
                <a:stretch>
                  <a:fillRect l="-737" r="-1106" b="-185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03869C8B-091B-4059-BB9D-887418D05B3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05213226-3898-467E-BBD5-A15F9037EC28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梯度下降算法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909397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Monty Hall problem - Wikipedi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23E8EEB5-075B-4094-AD66-FE86FCACF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8277" y="1187973"/>
            <a:ext cx="6400800" cy="48006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AE717049-A7B1-4451-8896-25C5C5AA43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87973"/>
            <a:ext cx="6400800" cy="4800600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BDC6598E-8D76-47B2-A756-80312280FEA5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7C5AFAAD-8AC7-4CD4-986A-5F2C777BD01D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梯度下降算法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842132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Monty Hall problem - Wikipedi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157667EC-F4D5-4F52-8926-6CF5E803C5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543" y="1058672"/>
            <a:ext cx="6400800" cy="480060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2889B3EF-741D-45FF-A9E3-B001D59BE9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696" y="1058672"/>
            <a:ext cx="6400800" cy="4800600"/>
          </a:xfrm>
          <a:prstGeom prst="rect">
            <a:avLst/>
          </a:prstGeom>
        </p:spPr>
      </p:pic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9CF20E1B-6133-43AF-AD12-B49CAC3C4F65}"/>
              </a:ext>
            </a:extLst>
          </p:cNvPr>
          <p:cNvCxnSpPr>
            <a:cxnSpLocks/>
          </p:cNvCxnSpPr>
          <p:nvPr/>
        </p:nvCxnSpPr>
        <p:spPr>
          <a:xfrm>
            <a:off x="3484040" y="2428204"/>
            <a:ext cx="3077532" cy="435576"/>
          </a:xfrm>
          <a:prstGeom prst="line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D9DA6A7A-3116-4A12-B3D9-4E983A04536F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3AD8D530-0C31-4C8A-AC74-02459F2B43AC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梯度下降算法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1356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Monty Hall problem - Wikipedi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E46D9907-F0FA-4C16-A3D8-F98FD3E1B89C}"/>
                  </a:ext>
                </a:extLst>
              </p:cNvPr>
              <p:cNvSpPr/>
              <p:nvPr/>
            </p:nvSpPr>
            <p:spPr>
              <a:xfrm>
                <a:off x="629266" y="1551069"/>
                <a:ext cx="5700940" cy="352750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解决如下优化问题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40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  <m:r>
                                <a:rPr lang="en-US" altLang="zh-CN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US" altLang="zh-CN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𝑹</m:t>
                              </m:r>
                            </m:lim>
                          </m:limLow>
                        </m:fName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𝝎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梯度下降迭代地沿着负梯度方向更新变量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altLang="zh-CN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b>
                          <m: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zh-CN" altLang="en-US" sz="2400" i="1">
                          <a:latin typeface="Cambria Math" panose="02040503050406030204" pitchFamily="18" charset="0"/>
                        </a:rPr>
                        <m:t>𝛾</m:t>
                      </m:r>
                      <m:r>
                        <m:rPr>
                          <m:sty m:val="p"/>
                        </m:rPr>
                        <a:rPr lang="en-US" altLang="zh-CN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∇</m:t>
                      </m:r>
                      <m:r>
                        <a:rPr lang="en-US" altLang="zh-CN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spcAft>
                    <a:spcPts val="600"/>
                  </a:spcAft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，这里</a:t>
                </a:r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zh-CN" altLang="en-US" sz="2400" i="1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是步长系数或学习率。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E46D9907-F0FA-4C16-A3D8-F98FD3E1B8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266" y="1551069"/>
                <a:ext cx="5700940" cy="3527504"/>
              </a:xfrm>
              <a:prstGeom prst="rect">
                <a:avLst/>
              </a:prstGeom>
              <a:blipFill>
                <a:blip r:embed="rId2"/>
                <a:stretch>
                  <a:fillRect l="-1604" t="-1382" b="-2936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" name="组合 12">
            <a:extLst>
              <a:ext uri="{FF2B5EF4-FFF2-40B4-BE49-F238E27FC236}">
                <a16:creationId xmlns:a16="http://schemas.microsoft.com/office/drawing/2014/main" id="{BF9D9DDB-98DE-4F75-A86E-ACCC572A4C17}"/>
              </a:ext>
            </a:extLst>
          </p:cNvPr>
          <p:cNvGrpSpPr/>
          <p:nvPr/>
        </p:nvGrpSpPr>
        <p:grpSpPr>
          <a:xfrm>
            <a:off x="6670326" y="1442300"/>
            <a:ext cx="4892408" cy="4446146"/>
            <a:chOff x="6862619" y="1084269"/>
            <a:chExt cx="4892408" cy="4446146"/>
          </a:xfrm>
        </p:grpSpPr>
        <p:pic>
          <p:nvPicPr>
            <p:cNvPr id="14" name="Picture 4" descr="See the source image">
              <a:extLst>
                <a:ext uri="{FF2B5EF4-FFF2-40B4-BE49-F238E27FC236}">
                  <a16:creationId xmlns:a16="http://schemas.microsoft.com/office/drawing/2014/main" id="{F94DA994-DBD7-4504-947B-8230094638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62619" y="1084269"/>
              <a:ext cx="4892408" cy="39668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7AD1881E-ACF7-4280-81C8-4B903703AA0E}"/>
                </a:ext>
              </a:extLst>
            </p:cNvPr>
            <p:cNvSpPr txBox="1"/>
            <p:nvPr/>
          </p:nvSpPr>
          <p:spPr>
            <a:xfrm>
              <a:off x="8088615" y="5161083"/>
              <a:ext cx="30205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Trajectory by gradient descent</a:t>
              </a:r>
              <a:endParaRPr lang="zh-CN" altLang="en-US" dirty="0"/>
            </a:p>
          </p:txBody>
        </p: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id="{CEFAA9D6-03B6-4E5F-86BE-EB42B0D46947}"/>
              </a:ext>
            </a:extLst>
          </p:cNvPr>
          <p:cNvSpPr/>
          <p:nvPr/>
        </p:nvSpPr>
        <p:spPr>
          <a:xfrm>
            <a:off x="52062" y="6310300"/>
            <a:ext cx="1213993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/>
              <a:t>The pic for “trajectory by gradient descent” is from </a:t>
            </a:r>
            <a:r>
              <a:rPr lang="zh-CN" altLang="en-US" sz="1600" dirty="0">
                <a:hlinkClick r:id="rId4"/>
              </a:rPr>
              <a:t>https://machinelearningknowledge.ai/keras-optimizers-explained-with-examples-for-beginners/</a:t>
            </a:r>
            <a:r>
              <a:rPr lang="en-US" altLang="zh-CN" sz="1600" dirty="0"/>
              <a:t>. </a:t>
            </a:r>
            <a:endParaRPr lang="zh-CN" altLang="en-US" sz="1600" dirty="0"/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3291115C-CC93-45C9-8350-F0210C1B33D5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FD4C38DB-3D2E-4C1E-A66F-D29A3FD34771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梯度下降算法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8805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11676" y="1381537"/>
            <a:ext cx="11301490" cy="2832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逻辑回归模型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梯度下降算法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逻辑回归伪代码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逻辑回归代码中的问题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DF88B2E-251A-48AA-86AF-33B6DA36162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9806A181-7931-4C1A-A970-FEB116AC67E5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74009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Monty Hall problem - Wikipedi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6102BBB-06AD-48BC-BB6D-8DFFAC8B2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07" y="1295063"/>
            <a:ext cx="11816786" cy="527722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96137324-A6AE-46EF-9933-DBFEB0ECF664}"/>
              </a:ext>
            </a:extLst>
          </p:cNvPr>
          <p:cNvSpPr/>
          <p:nvPr/>
        </p:nvSpPr>
        <p:spPr>
          <a:xfrm>
            <a:off x="108155" y="6357403"/>
            <a:ext cx="79689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Pics are from </a:t>
            </a:r>
            <a:r>
              <a:rPr lang="zh-CN" altLang="en-US" dirty="0"/>
              <a:t>CSC311 Introduction to machine learning 2020 U</a:t>
            </a:r>
            <a:r>
              <a:rPr lang="en-US" altLang="zh-CN" dirty="0" err="1"/>
              <a:t>niversity</a:t>
            </a:r>
            <a:r>
              <a:rPr lang="en-US" altLang="zh-CN" dirty="0"/>
              <a:t> of </a:t>
            </a:r>
            <a:r>
              <a:rPr lang="zh-CN" altLang="en-US" dirty="0"/>
              <a:t>T</a:t>
            </a:r>
            <a:r>
              <a:rPr lang="en-US" altLang="zh-CN" dirty="0" err="1"/>
              <a:t>oronto</a:t>
            </a:r>
            <a:endParaRPr lang="zh-CN" altLang="en-US" dirty="0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8039D5C5-F56A-4E67-B260-C275E63CF6E7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43EDE592-16F3-47E0-A6DB-B7F444A42C92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梯度下降算法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810920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CBF2C01-01AA-4093-B594-B2992E81D2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7989"/>
            <a:ext cx="12124984" cy="406306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7183E830-BD97-45CD-8C3C-9107034365D7}"/>
              </a:ext>
            </a:extLst>
          </p:cNvPr>
          <p:cNvSpPr txBox="1"/>
          <p:nvPr/>
        </p:nvSpPr>
        <p:spPr>
          <a:xfrm>
            <a:off x="427588" y="937050"/>
            <a:ext cx="8648521" cy="17813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步长的选择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步长小，可以保证算法收敛到最小值处，但收敛速度会很慢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步长大，会很快找到最小值附近，但会在最小值附近震荡。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5BF4FBF-9B87-45BE-B009-5CB04C4FA4E7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23B5BBA5-ABA5-4EEF-AF10-CFE7D1D697E5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梯度下降算法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45823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108155" y="956624"/>
            <a:ext cx="38336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b="1" dirty="0">
                <a:ea typeface="微软雅黑" panose="020B0503020204020204" pitchFamily="34" charset="-122"/>
              </a:rPr>
              <a:t>固定步长</a:t>
            </a:r>
            <a:r>
              <a:rPr lang="en-US" altLang="zh-CN" sz="2800" b="1" dirty="0">
                <a:ea typeface="微软雅黑" panose="020B0503020204020204" pitchFamily="34" charset="-122"/>
              </a:rPr>
              <a:t> vs </a:t>
            </a:r>
            <a:r>
              <a:rPr lang="zh-CN" altLang="en-US" sz="2800" b="1" dirty="0">
                <a:ea typeface="微软雅黑" panose="020B0503020204020204" pitchFamily="34" charset="-122"/>
              </a:rPr>
              <a:t>衰减步长</a:t>
            </a:r>
            <a:endParaRPr lang="en-US" altLang="zh-CN" sz="2800" b="1" dirty="0">
              <a:ea typeface="微软雅黑" panose="020B0503020204020204" pitchFamily="34" charset="-122"/>
            </a:endParaRPr>
          </a:p>
        </p:txBody>
      </p:sp>
      <p:grpSp>
        <p:nvGrpSpPr>
          <p:cNvPr id="113" name="组合 112">
            <a:extLst>
              <a:ext uri="{FF2B5EF4-FFF2-40B4-BE49-F238E27FC236}">
                <a16:creationId xmlns:a16="http://schemas.microsoft.com/office/drawing/2014/main" id="{A2156650-002E-4FED-8F17-FDA026A35E31}"/>
              </a:ext>
            </a:extLst>
          </p:cNvPr>
          <p:cNvGrpSpPr/>
          <p:nvPr/>
        </p:nvGrpSpPr>
        <p:grpSpPr>
          <a:xfrm>
            <a:off x="962898" y="1485996"/>
            <a:ext cx="4416079" cy="4629789"/>
            <a:chOff x="398693" y="1937043"/>
            <a:chExt cx="4416079" cy="4629789"/>
          </a:xfrm>
        </p:grpSpPr>
        <p:grpSp>
          <p:nvGrpSpPr>
            <p:cNvPr id="89" name="组合 88">
              <a:extLst>
                <a:ext uri="{FF2B5EF4-FFF2-40B4-BE49-F238E27FC236}">
                  <a16:creationId xmlns:a16="http://schemas.microsoft.com/office/drawing/2014/main" id="{4EE3FAB9-AF55-4E55-A5C1-E7B35940185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98693" y="1937043"/>
              <a:ext cx="4416079" cy="4629789"/>
              <a:chOff x="5344740" y="1479844"/>
              <a:chExt cx="3394795" cy="3559084"/>
            </a:xfrm>
          </p:grpSpPr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F745433E-B1D2-4AEA-9D28-85EAB0251BEB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5344740" y="1479844"/>
                <a:ext cx="3394795" cy="3559084"/>
                <a:chOff x="7347569" y="858982"/>
                <a:chExt cx="3689805" cy="3868371"/>
              </a:xfrm>
            </p:grpSpPr>
            <p:sp>
              <p:nvSpPr>
                <p:cNvPr id="20" name="椭圆 19">
                  <a:extLst>
                    <a:ext uri="{FF2B5EF4-FFF2-40B4-BE49-F238E27FC236}">
                      <a16:creationId xmlns:a16="http://schemas.microsoft.com/office/drawing/2014/main" id="{9D8C371A-A0C0-4FCA-A7D8-89F612807154}"/>
                    </a:ext>
                  </a:extLst>
                </p:cNvPr>
                <p:cNvSpPr/>
                <p:nvPr/>
              </p:nvSpPr>
              <p:spPr>
                <a:xfrm rot="3126670">
                  <a:off x="8678874" y="1026794"/>
                  <a:ext cx="1470308" cy="2969348"/>
                </a:xfrm>
                <a:prstGeom prst="ellipse">
                  <a:avLst/>
                </a:prstGeom>
                <a:noFill/>
                <a:ln w="28575"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1" name="任意多边形: 形状 20">
                  <a:extLst>
                    <a:ext uri="{FF2B5EF4-FFF2-40B4-BE49-F238E27FC236}">
                      <a16:creationId xmlns:a16="http://schemas.microsoft.com/office/drawing/2014/main" id="{D853B68B-DE34-4450-8B65-DBE7B3F50A45}"/>
                    </a:ext>
                  </a:extLst>
                </p:cNvPr>
                <p:cNvSpPr/>
                <p:nvPr/>
              </p:nvSpPr>
              <p:spPr>
                <a:xfrm>
                  <a:off x="7790836" y="858982"/>
                  <a:ext cx="2803273" cy="3015639"/>
                </a:xfrm>
                <a:custGeom>
                  <a:avLst/>
                  <a:gdLst>
                    <a:gd name="connsiteX0" fmla="*/ 983709 w 2803273"/>
                    <a:gd name="connsiteY0" fmla="*/ 0 h 3015639"/>
                    <a:gd name="connsiteX1" fmla="*/ 632728 w 2803273"/>
                    <a:gd name="connsiteY1" fmla="*/ 683491 h 3015639"/>
                    <a:gd name="connsiteX2" fmla="*/ 69309 w 2803273"/>
                    <a:gd name="connsiteY2" fmla="*/ 2170545 h 3015639"/>
                    <a:gd name="connsiteX3" fmla="*/ 198619 w 2803273"/>
                    <a:gd name="connsiteY3" fmla="*/ 2881745 h 3015639"/>
                    <a:gd name="connsiteX4" fmla="*/ 1768800 w 2803273"/>
                    <a:gd name="connsiteY4" fmla="*/ 3011054 h 3015639"/>
                    <a:gd name="connsiteX5" fmla="*/ 2803273 w 2803273"/>
                    <a:gd name="connsiteY5" fmla="*/ 2974109 h 3015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803273" h="3015639">
                      <a:moveTo>
                        <a:pt x="983709" y="0"/>
                      </a:moveTo>
                      <a:cubicBezTo>
                        <a:pt x="884418" y="160867"/>
                        <a:pt x="785128" y="321734"/>
                        <a:pt x="632728" y="683491"/>
                      </a:cubicBezTo>
                      <a:cubicBezTo>
                        <a:pt x="480328" y="1045248"/>
                        <a:pt x="141660" y="1804169"/>
                        <a:pt x="69309" y="2170545"/>
                      </a:cubicBezTo>
                      <a:cubicBezTo>
                        <a:pt x="-3042" y="2536921"/>
                        <a:pt x="-84629" y="2741660"/>
                        <a:pt x="198619" y="2881745"/>
                      </a:cubicBezTo>
                      <a:cubicBezTo>
                        <a:pt x="481867" y="3021830"/>
                        <a:pt x="1334691" y="2995660"/>
                        <a:pt x="1768800" y="3011054"/>
                      </a:cubicBezTo>
                      <a:cubicBezTo>
                        <a:pt x="2202909" y="3026448"/>
                        <a:pt x="2503091" y="3000278"/>
                        <a:pt x="2803273" y="2974109"/>
                      </a:cubicBezTo>
                    </a:path>
                  </a:pathLst>
                </a:custGeom>
                <a:noFill/>
                <a:ln w="28575"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2" name="任意多边形: 形状 21">
                  <a:extLst>
                    <a:ext uri="{FF2B5EF4-FFF2-40B4-BE49-F238E27FC236}">
                      <a16:creationId xmlns:a16="http://schemas.microsoft.com/office/drawing/2014/main" id="{94D159BB-1604-4510-B991-F317F52D4186}"/>
                    </a:ext>
                  </a:extLst>
                </p:cNvPr>
                <p:cNvSpPr/>
                <p:nvPr/>
              </p:nvSpPr>
              <p:spPr>
                <a:xfrm>
                  <a:off x="7347569" y="858982"/>
                  <a:ext cx="3689805" cy="3805648"/>
                </a:xfrm>
                <a:custGeom>
                  <a:avLst/>
                  <a:gdLst>
                    <a:gd name="connsiteX0" fmla="*/ 494024 w 3689805"/>
                    <a:gd name="connsiteY0" fmla="*/ 0 h 3805648"/>
                    <a:gd name="connsiteX1" fmla="*/ 290824 w 3689805"/>
                    <a:gd name="connsiteY1" fmla="*/ 812800 h 3805648"/>
                    <a:gd name="connsiteX2" fmla="*/ 143042 w 3689805"/>
                    <a:gd name="connsiteY2" fmla="*/ 1653309 h 3805648"/>
                    <a:gd name="connsiteX3" fmla="*/ 13733 w 3689805"/>
                    <a:gd name="connsiteY3" fmla="*/ 2576945 h 3805648"/>
                    <a:gd name="connsiteX4" fmla="*/ 106096 w 3689805"/>
                    <a:gd name="connsiteY4" fmla="*/ 3001818 h 3805648"/>
                    <a:gd name="connsiteX5" fmla="*/ 918896 w 3689805"/>
                    <a:gd name="connsiteY5" fmla="*/ 3454400 h 3805648"/>
                    <a:gd name="connsiteX6" fmla="*/ 2184278 w 3689805"/>
                    <a:gd name="connsiteY6" fmla="*/ 3740727 h 3805648"/>
                    <a:gd name="connsiteX7" fmla="*/ 3255696 w 3689805"/>
                    <a:gd name="connsiteY7" fmla="*/ 3786909 h 3805648"/>
                    <a:gd name="connsiteX8" fmla="*/ 3532787 w 3689805"/>
                    <a:gd name="connsiteY8" fmla="*/ 3805382 h 3805648"/>
                    <a:gd name="connsiteX9" fmla="*/ 3689805 w 3689805"/>
                    <a:gd name="connsiteY9" fmla="*/ 3796145 h 3805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689805" h="3805648">
                      <a:moveTo>
                        <a:pt x="494024" y="0"/>
                      </a:moveTo>
                      <a:cubicBezTo>
                        <a:pt x="421672" y="268624"/>
                        <a:pt x="349321" y="537249"/>
                        <a:pt x="290824" y="812800"/>
                      </a:cubicBezTo>
                      <a:cubicBezTo>
                        <a:pt x="232327" y="1088351"/>
                        <a:pt x="189224" y="1359285"/>
                        <a:pt x="143042" y="1653309"/>
                      </a:cubicBezTo>
                      <a:cubicBezTo>
                        <a:pt x="96860" y="1947333"/>
                        <a:pt x="19891" y="2352194"/>
                        <a:pt x="13733" y="2576945"/>
                      </a:cubicBezTo>
                      <a:cubicBezTo>
                        <a:pt x="7575" y="2801696"/>
                        <a:pt x="-44764" y="2855576"/>
                        <a:pt x="106096" y="3001818"/>
                      </a:cubicBezTo>
                      <a:cubicBezTo>
                        <a:pt x="256956" y="3148060"/>
                        <a:pt x="572532" y="3331249"/>
                        <a:pt x="918896" y="3454400"/>
                      </a:cubicBezTo>
                      <a:cubicBezTo>
                        <a:pt x="1265260" y="3577551"/>
                        <a:pt x="1794811" y="3685309"/>
                        <a:pt x="2184278" y="3740727"/>
                      </a:cubicBezTo>
                      <a:cubicBezTo>
                        <a:pt x="2573745" y="3796145"/>
                        <a:pt x="3030945" y="3776133"/>
                        <a:pt x="3255696" y="3786909"/>
                      </a:cubicBezTo>
                      <a:cubicBezTo>
                        <a:pt x="3480448" y="3797685"/>
                        <a:pt x="3460436" y="3803843"/>
                        <a:pt x="3532787" y="3805382"/>
                      </a:cubicBezTo>
                      <a:cubicBezTo>
                        <a:pt x="3605138" y="3806921"/>
                        <a:pt x="3647471" y="3801533"/>
                        <a:pt x="3689805" y="3796145"/>
                      </a:cubicBezTo>
                    </a:path>
                  </a:pathLst>
                </a:custGeom>
                <a:noFill/>
                <a:ln w="28575"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5" name="椭圆 34">
                  <a:extLst>
                    <a:ext uri="{FF2B5EF4-FFF2-40B4-BE49-F238E27FC236}">
                      <a16:creationId xmlns:a16="http://schemas.microsoft.com/office/drawing/2014/main" id="{6F3469E1-790B-4759-A8B3-86FC28089B4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8543084" y="4367417"/>
                  <a:ext cx="91440" cy="9144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6" name="椭圆 35">
                  <a:extLst>
                    <a:ext uri="{FF2B5EF4-FFF2-40B4-BE49-F238E27FC236}">
                      <a16:creationId xmlns:a16="http://schemas.microsoft.com/office/drawing/2014/main" id="{1B6D7A73-DB8A-4DB3-937C-D31A2DD393B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8680244" y="3801900"/>
                  <a:ext cx="91440" cy="9144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7" name="椭圆 36">
                  <a:extLst>
                    <a:ext uri="{FF2B5EF4-FFF2-40B4-BE49-F238E27FC236}">
                      <a16:creationId xmlns:a16="http://schemas.microsoft.com/office/drawing/2014/main" id="{B0D858BB-F7C2-4E1C-AE57-C999861498E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8735945" y="3527565"/>
                  <a:ext cx="91440" cy="9144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45" name="直接箭头连接符 44">
                  <a:extLst>
                    <a:ext uri="{FF2B5EF4-FFF2-40B4-BE49-F238E27FC236}">
                      <a16:creationId xmlns:a16="http://schemas.microsoft.com/office/drawing/2014/main" id="{BE2C5632-4EB6-4F75-9D7E-E11DDE37B3D7}"/>
                    </a:ext>
                  </a:extLst>
                </p:cNvPr>
                <p:cNvCxnSpPr>
                  <a:cxnSpLocks/>
                  <a:stCxn id="35" idx="0"/>
                  <a:endCxn id="36" idx="4"/>
                </p:cNvCxnSpPr>
                <p:nvPr/>
              </p:nvCxnSpPr>
              <p:spPr>
                <a:xfrm flipV="1">
                  <a:off x="8588804" y="3893340"/>
                  <a:ext cx="137160" cy="474077"/>
                </a:xfrm>
                <a:prstGeom prst="straightConnector1">
                  <a:avLst/>
                </a:prstGeom>
                <a:ln w="25400">
                  <a:solidFill>
                    <a:srgbClr val="0000FF"/>
                  </a:solidFill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箭头连接符 45">
                  <a:extLst>
                    <a:ext uri="{FF2B5EF4-FFF2-40B4-BE49-F238E27FC236}">
                      <a16:creationId xmlns:a16="http://schemas.microsoft.com/office/drawing/2014/main" id="{0D4ADE7C-86F8-49AC-9720-2D1FA5EFC782}"/>
                    </a:ext>
                  </a:extLst>
                </p:cNvPr>
                <p:cNvCxnSpPr>
                  <a:cxnSpLocks/>
                  <a:endCxn id="37" idx="4"/>
                </p:cNvCxnSpPr>
                <p:nvPr/>
              </p:nvCxnSpPr>
              <p:spPr>
                <a:xfrm flipV="1">
                  <a:off x="8738610" y="3619005"/>
                  <a:ext cx="43055" cy="181920"/>
                </a:xfrm>
                <a:prstGeom prst="straightConnector1">
                  <a:avLst/>
                </a:prstGeom>
                <a:ln w="25400">
                  <a:solidFill>
                    <a:srgbClr val="0000FF"/>
                  </a:solidFill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箭头连接符 46">
                  <a:extLst>
                    <a:ext uri="{FF2B5EF4-FFF2-40B4-BE49-F238E27FC236}">
                      <a16:creationId xmlns:a16="http://schemas.microsoft.com/office/drawing/2014/main" id="{05BB05DE-5926-4030-8462-B9741F061043}"/>
                    </a:ext>
                  </a:extLst>
                </p:cNvPr>
                <p:cNvCxnSpPr>
                  <a:cxnSpLocks/>
                  <a:stCxn id="37" idx="0"/>
                  <a:endCxn id="38" idx="4"/>
                </p:cNvCxnSpPr>
                <p:nvPr/>
              </p:nvCxnSpPr>
              <p:spPr>
                <a:xfrm flipV="1">
                  <a:off x="8781665" y="3117760"/>
                  <a:ext cx="59866" cy="409805"/>
                </a:xfrm>
                <a:prstGeom prst="straightConnector1">
                  <a:avLst/>
                </a:prstGeom>
                <a:ln w="25400">
                  <a:solidFill>
                    <a:srgbClr val="0000FF"/>
                  </a:solidFill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6" name="文本框 65">
                      <a:extLst>
                        <a:ext uri="{FF2B5EF4-FFF2-40B4-BE49-F238E27FC236}">
                          <a16:creationId xmlns:a16="http://schemas.microsoft.com/office/drawing/2014/main" id="{FD05414F-7828-433E-BC53-481787C45F7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52093" y="4386138"/>
                      <a:ext cx="387025" cy="308591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altLang="zh-CN" sz="24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zh-CN" altLang="en-US" sz="2400" b="1" i="1" smtClean="0">
                                    <a:latin typeface="Cambria Math" panose="02040503050406030204" pitchFamily="18" charset="0"/>
                                  </a:rPr>
                                  <m:t>𝝎</m:t>
                                </m:r>
                              </m:e>
                              <m:sub>
                                <m:r>
                                  <a:rPr lang="en-US" altLang="zh-CN" sz="2400" b="1" i="1" smtClean="0"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</m:sub>
                            </m:sSub>
                          </m:oMath>
                        </m:oMathPara>
                      </a14:m>
                      <a:endParaRPr lang="zh-CN" altLang="en-US" sz="2400" b="1" dirty="0">
                        <a:ea typeface="微软雅黑" panose="020B0503020204020204" pitchFamily="34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66" name="文本框 65">
                      <a:extLst>
                        <a:ext uri="{FF2B5EF4-FFF2-40B4-BE49-F238E27FC236}">
                          <a16:creationId xmlns:a16="http://schemas.microsoft.com/office/drawing/2014/main" id="{FD05414F-7828-433E-BC53-481787C45F7A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252093" y="4386138"/>
                      <a:ext cx="387025" cy="308591"/>
                    </a:xfrm>
                    <a:prstGeom prst="rect">
                      <a:avLst/>
                    </a:prstGeom>
                    <a:blipFill>
                      <a:blip r:embed="rId3"/>
                      <a:stretch>
                        <a:fillRect l="-9211" r="-6579" b="-1475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67" name="椭圆 66">
                  <a:extLst>
                    <a:ext uri="{FF2B5EF4-FFF2-40B4-BE49-F238E27FC236}">
                      <a16:creationId xmlns:a16="http://schemas.microsoft.com/office/drawing/2014/main" id="{EF96D667-9802-47B7-9D5F-556D7AF09940}"/>
                    </a:ext>
                  </a:extLst>
                </p:cNvPr>
                <p:cNvSpPr/>
                <p:nvPr/>
              </p:nvSpPr>
              <p:spPr>
                <a:xfrm rot="8613120">
                  <a:off x="8526501" y="2210809"/>
                  <a:ext cx="1609278" cy="673953"/>
                </a:xfrm>
                <a:prstGeom prst="ellipse">
                  <a:avLst/>
                </a:prstGeom>
                <a:noFill/>
                <a:ln w="28575"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68" name="文本框 67">
                  <a:extLst>
                    <a:ext uri="{FF2B5EF4-FFF2-40B4-BE49-F238E27FC236}">
                      <a16:creationId xmlns:a16="http://schemas.microsoft.com/office/drawing/2014/main" id="{EFF6B3EC-5A7A-41A0-BDC6-AE2853589700}"/>
                    </a:ext>
                  </a:extLst>
                </p:cNvPr>
                <p:cNvSpPr txBox="1"/>
                <p:nvPr/>
              </p:nvSpPr>
              <p:spPr>
                <a:xfrm rot="19140622">
                  <a:off x="9488523" y="2686626"/>
                  <a:ext cx="545392" cy="30859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dirty="0">
                      <a:ea typeface="微软雅黑" panose="020B0503020204020204" pitchFamily="34" charset="-122"/>
                    </a:rPr>
                    <a:t>1000</a:t>
                  </a:r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69" name="文本框 68">
                  <a:extLst>
                    <a:ext uri="{FF2B5EF4-FFF2-40B4-BE49-F238E27FC236}">
                      <a16:creationId xmlns:a16="http://schemas.microsoft.com/office/drawing/2014/main" id="{A3B0C263-C0BE-4BD6-8ED4-572853FF159C}"/>
                    </a:ext>
                  </a:extLst>
                </p:cNvPr>
                <p:cNvSpPr txBox="1"/>
                <p:nvPr/>
              </p:nvSpPr>
              <p:spPr>
                <a:xfrm rot="19140622">
                  <a:off x="9796864" y="2980467"/>
                  <a:ext cx="545392" cy="30859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dirty="0">
                      <a:ea typeface="微软雅黑" panose="020B0503020204020204" pitchFamily="34" charset="-122"/>
                    </a:rPr>
                    <a:t>1500</a:t>
                  </a:r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70" name="文本框 69">
                  <a:extLst>
                    <a:ext uri="{FF2B5EF4-FFF2-40B4-BE49-F238E27FC236}">
                      <a16:creationId xmlns:a16="http://schemas.microsoft.com/office/drawing/2014/main" id="{E1EA4C43-1AC9-4394-B00C-230DB734BE7B}"/>
                    </a:ext>
                  </a:extLst>
                </p:cNvPr>
                <p:cNvSpPr txBox="1"/>
                <p:nvPr/>
              </p:nvSpPr>
              <p:spPr>
                <a:xfrm>
                  <a:off x="9525498" y="3609494"/>
                  <a:ext cx="545392" cy="30859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dirty="0">
                      <a:ea typeface="微软雅黑" panose="020B0503020204020204" pitchFamily="34" charset="-122"/>
                    </a:rPr>
                    <a:t>2000</a:t>
                  </a:r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71" name="文本框 70">
                  <a:extLst>
                    <a:ext uri="{FF2B5EF4-FFF2-40B4-BE49-F238E27FC236}">
                      <a16:creationId xmlns:a16="http://schemas.microsoft.com/office/drawing/2014/main" id="{0D5DE0B3-5445-4585-8FA9-872CE0FBA520}"/>
                    </a:ext>
                  </a:extLst>
                </p:cNvPr>
                <p:cNvSpPr txBox="1"/>
                <p:nvPr/>
              </p:nvSpPr>
              <p:spPr>
                <a:xfrm rot="282369">
                  <a:off x="9544814" y="4418762"/>
                  <a:ext cx="545392" cy="30859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dirty="0">
                      <a:ea typeface="微软雅黑" panose="020B0503020204020204" pitchFamily="34" charset="-122"/>
                    </a:rPr>
                    <a:t>2500</a:t>
                  </a:r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4" name="椭圆 53">
                  <a:extLst>
                    <a:ext uri="{FF2B5EF4-FFF2-40B4-BE49-F238E27FC236}">
                      <a16:creationId xmlns:a16="http://schemas.microsoft.com/office/drawing/2014/main" id="{B0EC4B06-7EDC-4417-92B6-AD88C6D059D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8803389" y="2453347"/>
                  <a:ext cx="91440" cy="9144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 dirty="0">
                    <a:solidFill>
                      <a:srgbClr val="FF0000"/>
                    </a:solidFill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5" name="椭圆 54">
                  <a:extLst>
                    <a:ext uri="{FF2B5EF4-FFF2-40B4-BE49-F238E27FC236}">
                      <a16:creationId xmlns:a16="http://schemas.microsoft.com/office/drawing/2014/main" id="{C1FEBFF8-14F5-4256-B3EC-970AB1A670D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9314965" y="2865335"/>
                  <a:ext cx="91440" cy="9144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 dirty="0">
                    <a:solidFill>
                      <a:srgbClr val="FF0000"/>
                    </a:solidFill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3" name="椭圆 52">
                  <a:extLst>
                    <a:ext uri="{FF2B5EF4-FFF2-40B4-BE49-F238E27FC236}">
                      <a16:creationId xmlns:a16="http://schemas.microsoft.com/office/drawing/2014/main" id="{AB586CF3-4AD3-4234-961C-A0E9674BDC7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9131813" y="2968417"/>
                  <a:ext cx="91440" cy="9144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 dirty="0">
                    <a:solidFill>
                      <a:srgbClr val="FF0000"/>
                    </a:solidFill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8" name="椭圆 37">
                  <a:extLst>
                    <a:ext uri="{FF2B5EF4-FFF2-40B4-BE49-F238E27FC236}">
                      <a16:creationId xmlns:a16="http://schemas.microsoft.com/office/drawing/2014/main" id="{DC867CCD-C953-4B49-945E-D32998D300A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8795811" y="3026320"/>
                  <a:ext cx="91440" cy="9144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6" name="椭圆 55">
                  <a:extLst>
                    <a:ext uri="{FF2B5EF4-FFF2-40B4-BE49-F238E27FC236}">
                      <a16:creationId xmlns:a16="http://schemas.microsoft.com/office/drawing/2014/main" id="{2A15AADF-E0F0-48ED-AB3E-69BA95B29F9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8694742" y="2605985"/>
                  <a:ext cx="91440" cy="9144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 dirty="0">
                    <a:solidFill>
                      <a:srgbClr val="FF0000"/>
                    </a:solidFill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16" name="星形: 五角 15">
                <a:extLst>
                  <a:ext uri="{FF2B5EF4-FFF2-40B4-BE49-F238E27FC236}">
                    <a16:creationId xmlns:a16="http://schemas.microsoft.com/office/drawing/2014/main" id="{02803E5E-295D-4522-AD9A-D646A483CE42}"/>
                  </a:ext>
                </a:extLst>
              </p:cNvPr>
              <p:cNvSpPr/>
              <p:nvPr/>
            </p:nvSpPr>
            <p:spPr>
              <a:xfrm>
                <a:off x="6974718" y="2945746"/>
                <a:ext cx="201168" cy="202068"/>
              </a:xfrm>
              <a:prstGeom prst="star5">
                <a:avLst/>
              </a:prstGeom>
              <a:solidFill>
                <a:srgbClr val="FF000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82" name="直接箭头连接符 81">
              <a:extLst>
                <a:ext uri="{FF2B5EF4-FFF2-40B4-BE49-F238E27FC236}">
                  <a16:creationId xmlns:a16="http://schemas.microsoft.com/office/drawing/2014/main" id="{6131459D-C149-4F7C-A71C-4A2883114A23}"/>
                </a:ext>
              </a:extLst>
            </p:cNvPr>
            <p:cNvCxnSpPr>
              <a:cxnSpLocks/>
              <a:stCxn id="38" idx="0"/>
              <a:endCxn id="56" idx="5"/>
            </p:cNvCxnSpPr>
            <p:nvPr/>
          </p:nvCxnSpPr>
          <p:spPr>
            <a:xfrm flipH="1" flipV="1">
              <a:off x="2104445" y="4121323"/>
              <a:ext cx="82270" cy="409659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箭头连接符 82">
              <a:extLst>
                <a:ext uri="{FF2B5EF4-FFF2-40B4-BE49-F238E27FC236}">
                  <a16:creationId xmlns:a16="http://schemas.microsoft.com/office/drawing/2014/main" id="{87C8390B-4B68-48F0-B62D-6C74A5D3A0CF}"/>
                </a:ext>
              </a:extLst>
            </p:cNvPr>
            <p:cNvCxnSpPr>
              <a:cxnSpLocks/>
              <a:stCxn id="56" idx="5"/>
              <a:endCxn id="53" idx="1"/>
            </p:cNvCxnSpPr>
            <p:nvPr/>
          </p:nvCxnSpPr>
          <p:spPr>
            <a:xfrm>
              <a:off x="2104445" y="4121323"/>
              <a:ext cx="445716" cy="35638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箭头连接符 83">
              <a:extLst>
                <a:ext uri="{FF2B5EF4-FFF2-40B4-BE49-F238E27FC236}">
                  <a16:creationId xmlns:a16="http://schemas.microsoft.com/office/drawing/2014/main" id="{7A785A2F-F3AF-4F6A-A9B6-4892DDF28E9F}"/>
                </a:ext>
              </a:extLst>
            </p:cNvPr>
            <p:cNvCxnSpPr>
              <a:cxnSpLocks/>
              <a:stCxn id="53" idx="1"/>
              <a:endCxn id="54" idx="5"/>
            </p:cNvCxnSpPr>
            <p:nvPr/>
          </p:nvCxnSpPr>
          <p:spPr>
            <a:xfrm flipH="1" flipV="1">
              <a:off x="2234477" y="3938641"/>
              <a:ext cx="315684" cy="53906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箭头连接符 84">
              <a:extLst>
                <a:ext uri="{FF2B5EF4-FFF2-40B4-BE49-F238E27FC236}">
                  <a16:creationId xmlns:a16="http://schemas.microsoft.com/office/drawing/2014/main" id="{A3BC9CC8-910E-4098-A8E2-B627DADC9BFD}"/>
                </a:ext>
              </a:extLst>
            </p:cNvPr>
            <p:cNvCxnSpPr>
              <a:cxnSpLocks/>
              <a:stCxn id="54" idx="5"/>
              <a:endCxn id="55" idx="1"/>
            </p:cNvCxnSpPr>
            <p:nvPr/>
          </p:nvCxnSpPr>
          <p:spPr>
            <a:xfrm>
              <a:off x="2234477" y="3938640"/>
              <a:ext cx="534887" cy="415697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箭头连接符 85">
              <a:extLst>
                <a:ext uri="{FF2B5EF4-FFF2-40B4-BE49-F238E27FC236}">
                  <a16:creationId xmlns:a16="http://schemas.microsoft.com/office/drawing/2014/main" id="{072E586A-E80A-4ABD-9C79-553769F732FA}"/>
                </a:ext>
              </a:extLst>
            </p:cNvPr>
            <p:cNvCxnSpPr>
              <a:cxnSpLocks/>
              <a:stCxn id="55" idx="1"/>
              <a:endCxn id="88" idx="5"/>
            </p:cNvCxnSpPr>
            <p:nvPr/>
          </p:nvCxnSpPr>
          <p:spPr>
            <a:xfrm flipH="1" flipV="1">
              <a:off x="2376292" y="3803038"/>
              <a:ext cx="393072" cy="551299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椭圆 87">
              <a:extLst>
                <a:ext uri="{FF2B5EF4-FFF2-40B4-BE49-F238E27FC236}">
                  <a16:creationId xmlns:a16="http://schemas.microsoft.com/office/drawing/2014/main" id="{178DA105-AC47-447C-B1C7-C1588126C5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282881" y="3709627"/>
              <a:ext cx="109438" cy="10943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rgbClr val="FF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90" name="椭圆 89">
              <a:extLst>
                <a:ext uri="{FF2B5EF4-FFF2-40B4-BE49-F238E27FC236}">
                  <a16:creationId xmlns:a16="http://schemas.microsoft.com/office/drawing/2014/main" id="{D5A32299-52A1-4AE4-9AD5-287945D96F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52707" y="4218882"/>
              <a:ext cx="109438" cy="10943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rgbClr val="FF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91" name="椭圆 90">
              <a:extLst>
                <a:ext uri="{FF2B5EF4-FFF2-40B4-BE49-F238E27FC236}">
                  <a16:creationId xmlns:a16="http://schemas.microsoft.com/office/drawing/2014/main" id="{3FD430B5-0AED-46CB-86ED-6A3165DCAD3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25591" y="3603442"/>
              <a:ext cx="109438" cy="10943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rgbClr val="FF0000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92" name="直接箭头连接符 91">
              <a:extLst>
                <a:ext uri="{FF2B5EF4-FFF2-40B4-BE49-F238E27FC236}">
                  <a16:creationId xmlns:a16="http://schemas.microsoft.com/office/drawing/2014/main" id="{7DCC2373-D5BB-41AA-B94A-B475464DF121}"/>
                </a:ext>
              </a:extLst>
            </p:cNvPr>
            <p:cNvCxnSpPr>
              <a:cxnSpLocks/>
              <a:stCxn id="90" idx="1"/>
              <a:endCxn id="91" idx="5"/>
            </p:cNvCxnSpPr>
            <p:nvPr/>
          </p:nvCxnSpPr>
          <p:spPr>
            <a:xfrm flipH="1" flipV="1">
              <a:off x="2519002" y="3696853"/>
              <a:ext cx="449732" cy="53805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箭头连接符 92">
              <a:extLst>
                <a:ext uri="{FF2B5EF4-FFF2-40B4-BE49-F238E27FC236}">
                  <a16:creationId xmlns:a16="http://schemas.microsoft.com/office/drawing/2014/main" id="{FFEE8F97-634A-4818-ADCA-6841285C755E}"/>
                </a:ext>
              </a:extLst>
            </p:cNvPr>
            <p:cNvCxnSpPr>
              <a:cxnSpLocks/>
              <a:stCxn id="88" idx="5"/>
              <a:endCxn id="90" idx="1"/>
            </p:cNvCxnSpPr>
            <p:nvPr/>
          </p:nvCxnSpPr>
          <p:spPr>
            <a:xfrm>
              <a:off x="2376292" y="3803038"/>
              <a:ext cx="592442" cy="431871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2" name="文本框 111">
                  <a:extLst>
                    <a:ext uri="{FF2B5EF4-FFF2-40B4-BE49-F238E27FC236}">
                      <a16:creationId xmlns:a16="http://schemas.microsoft.com/office/drawing/2014/main" id="{5D80EA4D-648A-41F6-8A88-6B0CBBF20D3F}"/>
                    </a:ext>
                  </a:extLst>
                </p:cNvPr>
                <p:cNvSpPr txBox="1"/>
                <p:nvPr/>
              </p:nvSpPr>
              <p:spPr>
                <a:xfrm rot="987277">
                  <a:off x="2872359" y="3614287"/>
                  <a:ext cx="259686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zh-CN" altLang="en-US" sz="2400" i="1" smtClean="0">
                            <a:latin typeface="Cambria Math" panose="02040503050406030204" pitchFamily="18" charset="0"/>
                          </a:rPr>
                          <m:t>⋰</m:t>
                        </m:r>
                      </m:oMath>
                    </m:oMathPara>
                  </a14:m>
                  <a:endParaRPr lang="zh-CN" altLang="en-US" sz="2400" dirty="0">
                    <a:ea typeface="微软雅黑" panose="020B0503020204020204" pitchFamily="34" charset="-122"/>
                  </a:endParaRPr>
                </a:p>
              </p:txBody>
            </p:sp>
          </mc:Choice>
          <mc:Fallback xmlns="">
            <p:sp>
              <p:nvSpPr>
                <p:cNvPr id="112" name="文本框 111">
                  <a:extLst>
                    <a:ext uri="{FF2B5EF4-FFF2-40B4-BE49-F238E27FC236}">
                      <a16:creationId xmlns:a16="http://schemas.microsoft.com/office/drawing/2014/main" id="{5D80EA4D-648A-41F6-8A88-6B0CBBF20D3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987277">
                  <a:off x="2872359" y="3614287"/>
                  <a:ext cx="259686" cy="369332"/>
                </a:xfrm>
                <a:prstGeom prst="rect">
                  <a:avLst/>
                </a:prstGeom>
                <a:blipFill>
                  <a:blip r:embed="rId4"/>
                  <a:stretch>
                    <a:fillRect l="-15254" r="-8475" b="-4225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58" name="组合 157">
            <a:extLst>
              <a:ext uri="{FF2B5EF4-FFF2-40B4-BE49-F238E27FC236}">
                <a16:creationId xmlns:a16="http://schemas.microsoft.com/office/drawing/2014/main" id="{C977899F-13D3-438F-A49E-170B610A4E71}"/>
              </a:ext>
            </a:extLst>
          </p:cNvPr>
          <p:cNvGrpSpPr/>
          <p:nvPr/>
        </p:nvGrpSpPr>
        <p:grpSpPr>
          <a:xfrm>
            <a:off x="6235681" y="1485996"/>
            <a:ext cx="4416079" cy="4629789"/>
            <a:chOff x="5671476" y="1875106"/>
            <a:chExt cx="4416079" cy="4629789"/>
          </a:xfrm>
        </p:grpSpPr>
        <p:grpSp>
          <p:nvGrpSpPr>
            <p:cNvPr id="115" name="组合 114">
              <a:extLst>
                <a:ext uri="{FF2B5EF4-FFF2-40B4-BE49-F238E27FC236}">
                  <a16:creationId xmlns:a16="http://schemas.microsoft.com/office/drawing/2014/main" id="{E7E000D3-FF68-490D-AE7E-FBDCC832503A}"/>
                </a:ext>
              </a:extLst>
            </p:cNvPr>
            <p:cNvGrpSpPr/>
            <p:nvPr/>
          </p:nvGrpSpPr>
          <p:grpSpPr>
            <a:xfrm>
              <a:off x="5671476" y="1875106"/>
              <a:ext cx="4416079" cy="4629789"/>
              <a:chOff x="398693" y="1937043"/>
              <a:chExt cx="4416079" cy="4629789"/>
            </a:xfrm>
          </p:grpSpPr>
          <p:grpSp>
            <p:nvGrpSpPr>
              <p:cNvPr id="116" name="组合 115">
                <a:extLst>
                  <a:ext uri="{FF2B5EF4-FFF2-40B4-BE49-F238E27FC236}">
                    <a16:creationId xmlns:a16="http://schemas.microsoft.com/office/drawing/2014/main" id="{8EF1011C-3685-4646-AC08-396AAA561B9F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398693" y="1937043"/>
                <a:ext cx="4416079" cy="4629789"/>
                <a:chOff x="5344740" y="1479844"/>
                <a:chExt cx="3394795" cy="3559084"/>
              </a:xfrm>
            </p:grpSpPr>
            <p:grpSp>
              <p:nvGrpSpPr>
                <p:cNvPr id="128" name="组合 127">
                  <a:extLst>
                    <a:ext uri="{FF2B5EF4-FFF2-40B4-BE49-F238E27FC236}">
                      <a16:creationId xmlns:a16="http://schemas.microsoft.com/office/drawing/2014/main" id="{F9651CAE-3F99-4D60-BEC4-B21FCB14DEF0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5344740" y="1479844"/>
                  <a:ext cx="3394795" cy="3559084"/>
                  <a:chOff x="7347569" y="858982"/>
                  <a:chExt cx="3689805" cy="3868371"/>
                </a:xfrm>
              </p:grpSpPr>
              <p:sp>
                <p:nvSpPr>
                  <p:cNvPr id="130" name="椭圆 129">
                    <a:extLst>
                      <a:ext uri="{FF2B5EF4-FFF2-40B4-BE49-F238E27FC236}">
                        <a16:creationId xmlns:a16="http://schemas.microsoft.com/office/drawing/2014/main" id="{70C76410-CA99-47AB-8DC5-0D2731AC9802}"/>
                      </a:ext>
                    </a:extLst>
                  </p:cNvPr>
                  <p:cNvSpPr/>
                  <p:nvPr/>
                </p:nvSpPr>
                <p:spPr>
                  <a:xfrm rot="3126670">
                    <a:off x="8678874" y="1026794"/>
                    <a:ext cx="1470308" cy="2969348"/>
                  </a:xfrm>
                  <a:prstGeom prst="ellipse">
                    <a:avLst/>
                  </a:prstGeom>
                  <a:noFill/>
                  <a:ln w="28575"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微软雅黑" panose="020B0503020204020204" pitchFamily="34" charset="-122"/>
                    </a:endParaRPr>
                  </a:p>
                </p:txBody>
              </p:sp>
              <p:sp>
                <p:nvSpPr>
                  <p:cNvPr id="131" name="任意多边形: 形状 130">
                    <a:extLst>
                      <a:ext uri="{FF2B5EF4-FFF2-40B4-BE49-F238E27FC236}">
                        <a16:creationId xmlns:a16="http://schemas.microsoft.com/office/drawing/2014/main" id="{A9EAA873-8231-4F96-857F-007A626F4E15}"/>
                      </a:ext>
                    </a:extLst>
                  </p:cNvPr>
                  <p:cNvSpPr/>
                  <p:nvPr/>
                </p:nvSpPr>
                <p:spPr>
                  <a:xfrm>
                    <a:off x="7790836" y="858982"/>
                    <a:ext cx="2803273" cy="3015639"/>
                  </a:xfrm>
                  <a:custGeom>
                    <a:avLst/>
                    <a:gdLst>
                      <a:gd name="connsiteX0" fmla="*/ 983709 w 2803273"/>
                      <a:gd name="connsiteY0" fmla="*/ 0 h 3015639"/>
                      <a:gd name="connsiteX1" fmla="*/ 632728 w 2803273"/>
                      <a:gd name="connsiteY1" fmla="*/ 683491 h 3015639"/>
                      <a:gd name="connsiteX2" fmla="*/ 69309 w 2803273"/>
                      <a:gd name="connsiteY2" fmla="*/ 2170545 h 3015639"/>
                      <a:gd name="connsiteX3" fmla="*/ 198619 w 2803273"/>
                      <a:gd name="connsiteY3" fmla="*/ 2881745 h 3015639"/>
                      <a:gd name="connsiteX4" fmla="*/ 1768800 w 2803273"/>
                      <a:gd name="connsiteY4" fmla="*/ 3011054 h 3015639"/>
                      <a:gd name="connsiteX5" fmla="*/ 2803273 w 2803273"/>
                      <a:gd name="connsiteY5" fmla="*/ 2974109 h 301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803273" h="3015639">
                        <a:moveTo>
                          <a:pt x="983709" y="0"/>
                        </a:moveTo>
                        <a:cubicBezTo>
                          <a:pt x="884418" y="160867"/>
                          <a:pt x="785128" y="321734"/>
                          <a:pt x="632728" y="683491"/>
                        </a:cubicBezTo>
                        <a:cubicBezTo>
                          <a:pt x="480328" y="1045248"/>
                          <a:pt x="141660" y="1804169"/>
                          <a:pt x="69309" y="2170545"/>
                        </a:cubicBezTo>
                        <a:cubicBezTo>
                          <a:pt x="-3042" y="2536921"/>
                          <a:pt x="-84629" y="2741660"/>
                          <a:pt x="198619" y="2881745"/>
                        </a:cubicBezTo>
                        <a:cubicBezTo>
                          <a:pt x="481867" y="3021830"/>
                          <a:pt x="1334691" y="2995660"/>
                          <a:pt x="1768800" y="3011054"/>
                        </a:cubicBezTo>
                        <a:cubicBezTo>
                          <a:pt x="2202909" y="3026448"/>
                          <a:pt x="2503091" y="3000278"/>
                          <a:pt x="2803273" y="2974109"/>
                        </a:cubicBezTo>
                      </a:path>
                    </a:pathLst>
                  </a:custGeom>
                  <a:noFill/>
                  <a:ln w="28575"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微软雅黑" panose="020B0503020204020204" pitchFamily="34" charset="-122"/>
                    </a:endParaRPr>
                  </a:p>
                </p:txBody>
              </p:sp>
              <p:sp>
                <p:nvSpPr>
                  <p:cNvPr id="132" name="任意多边形: 形状 131">
                    <a:extLst>
                      <a:ext uri="{FF2B5EF4-FFF2-40B4-BE49-F238E27FC236}">
                        <a16:creationId xmlns:a16="http://schemas.microsoft.com/office/drawing/2014/main" id="{01C8712A-DFE0-4DB5-954B-FEC31E232F15}"/>
                      </a:ext>
                    </a:extLst>
                  </p:cNvPr>
                  <p:cNvSpPr/>
                  <p:nvPr/>
                </p:nvSpPr>
                <p:spPr>
                  <a:xfrm>
                    <a:off x="7347569" y="858982"/>
                    <a:ext cx="3689805" cy="3805648"/>
                  </a:xfrm>
                  <a:custGeom>
                    <a:avLst/>
                    <a:gdLst>
                      <a:gd name="connsiteX0" fmla="*/ 494024 w 3689805"/>
                      <a:gd name="connsiteY0" fmla="*/ 0 h 3805648"/>
                      <a:gd name="connsiteX1" fmla="*/ 290824 w 3689805"/>
                      <a:gd name="connsiteY1" fmla="*/ 812800 h 3805648"/>
                      <a:gd name="connsiteX2" fmla="*/ 143042 w 3689805"/>
                      <a:gd name="connsiteY2" fmla="*/ 1653309 h 3805648"/>
                      <a:gd name="connsiteX3" fmla="*/ 13733 w 3689805"/>
                      <a:gd name="connsiteY3" fmla="*/ 2576945 h 3805648"/>
                      <a:gd name="connsiteX4" fmla="*/ 106096 w 3689805"/>
                      <a:gd name="connsiteY4" fmla="*/ 3001818 h 3805648"/>
                      <a:gd name="connsiteX5" fmla="*/ 918896 w 3689805"/>
                      <a:gd name="connsiteY5" fmla="*/ 3454400 h 3805648"/>
                      <a:gd name="connsiteX6" fmla="*/ 2184278 w 3689805"/>
                      <a:gd name="connsiteY6" fmla="*/ 3740727 h 3805648"/>
                      <a:gd name="connsiteX7" fmla="*/ 3255696 w 3689805"/>
                      <a:gd name="connsiteY7" fmla="*/ 3786909 h 3805648"/>
                      <a:gd name="connsiteX8" fmla="*/ 3532787 w 3689805"/>
                      <a:gd name="connsiteY8" fmla="*/ 3805382 h 3805648"/>
                      <a:gd name="connsiteX9" fmla="*/ 3689805 w 3689805"/>
                      <a:gd name="connsiteY9" fmla="*/ 3796145 h 3805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689805" h="3805648">
                        <a:moveTo>
                          <a:pt x="494024" y="0"/>
                        </a:moveTo>
                        <a:cubicBezTo>
                          <a:pt x="421672" y="268624"/>
                          <a:pt x="349321" y="537249"/>
                          <a:pt x="290824" y="812800"/>
                        </a:cubicBezTo>
                        <a:cubicBezTo>
                          <a:pt x="232327" y="1088351"/>
                          <a:pt x="189224" y="1359285"/>
                          <a:pt x="143042" y="1653309"/>
                        </a:cubicBezTo>
                        <a:cubicBezTo>
                          <a:pt x="96860" y="1947333"/>
                          <a:pt x="19891" y="2352194"/>
                          <a:pt x="13733" y="2576945"/>
                        </a:cubicBezTo>
                        <a:cubicBezTo>
                          <a:pt x="7575" y="2801696"/>
                          <a:pt x="-44764" y="2855576"/>
                          <a:pt x="106096" y="3001818"/>
                        </a:cubicBezTo>
                        <a:cubicBezTo>
                          <a:pt x="256956" y="3148060"/>
                          <a:pt x="572532" y="3331249"/>
                          <a:pt x="918896" y="3454400"/>
                        </a:cubicBezTo>
                        <a:cubicBezTo>
                          <a:pt x="1265260" y="3577551"/>
                          <a:pt x="1794811" y="3685309"/>
                          <a:pt x="2184278" y="3740727"/>
                        </a:cubicBezTo>
                        <a:cubicBezTo>
                          <a:pt x="2573745" y="3796145"/>
                          <a:pt x="3030945" y="3776133"/>
                          <a:pt x="3255696" y="3786909"/>
                        </a:cubicBezTo>
                        <a:cubicBezTo>
                          <a:pt x="3480448" y="3797685"/>
                          <a:pt x="3460436" y="3803843"/>
                          <a:pt x="3532787" y="3805382"/>
                        </a:cubicBezTo>
                        <a:cubicBezTo>
                          <a:pt x="3605138" y="3806921"/>
                          <a:pt x="3647471" y="3801533"/>
                          <a:pt x="3689805" y="3796145"/>
                        </a:cubicBezTo>
                      </a:path>
                    </a:pathLst>
                  </a:custGeom>
                  <a:noFill/>
                  <a:ln w="28575"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 dirty="0">
                      <a:ea typeface="微软雅黑" panose="020B0503020204020204" pitchFamily="34" charset="-122"/>
                    </a:endParaRPr>
                  </a:p>
                </p:txBody>
              </p:sp>
              <p:sp>
                <p:nvSpPr>
                  <p:cNvPr id="133" name="椭圆 132">
                    <a:extLst>
                      <a:ext uri="{FF2B5EF4-FFF2-40B4-BE49-F238E27FC236}">
                        <a16:creationId xmlns:a16="http://schemas.microsoft.com/office/drawing/2014/main" id="{45129607-7495-4018-A0A5-A60020607A3B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543084" y="4367417"/>
                    <a:ext cx="91440" cy="9144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微软雅黑" panose="020B0503020204020204" pitchFamily="34" charset="-122"/>
                    </a:endParaRPr>
                  </a:p>
                </p:txBody>
              </p:sp>
              <p:sp>
                <p:nvSpPr>
                  <p:cNvPr id="134" name="椭圆 133">
                    <a:extLst>
                      <a:ext uri="{FF2B5EF4-FFF2-40B4-BE49-F238E27FC236}">
                        <a16:creationId xmlns:a16="http://schemas.microsoft.com/office/drawing/2014/main" id="{34ABBEC8-960C-4425-B04A-AF7CD697AB9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680244" y="3801900"/>
                    <a:ext cx="91440" cy="9144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微软雅黑" panose="020B0503020204020204" pitchFamily="34" charset="-122"/>
                    </a:endParaRPr>
                  </a:p>
                </p:txBody>
              </p:sp>
              <p:sp>
                <p:nvSpPr>
                  <p:cNvPr id="135" name="椭圆 134">
                    <a:extLst>
                      <a:ext uri="{FF2B5EF4-FFF2-40B4-BE49-F238E27FC236}">
                        <a16:creationId xmlns:a16="http://schemas.microsoft.com/office/drawing/2014/main" id="{44241CA2-140A-4549-AE77-287AB5BB297C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735945" y="3527565"/>
                    <a:ext cx="91440" cy="9144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微软雅黑" panose="020B0503020204020204" pitchFamily="34" charset="-122"/>
                    </a:endParaRPr>
                  </a:p>
                </p:txBody>
              </p:sp>
              <p:cxnSp>
                <p:nvCxnSpPr>
                  <p:cNvPr id="136" name="直接箭头连接符 135">
                    <a:extLst>
                      <a:ext uri="{FF2B5EF4-FFF2-40B4-BE49-F238E27FC236}">
                        <a16:creationId xmlns:a16="http://schemas.microsoft.com/office/drawing/2014/main" id="{06783064-4AD8-4F77-B929-C47D9B21C934}"/>
                      </a:ext>
                    </a:extLst>
                  </p:cNvPr>
                  <p:cNvCxnSpPr>
                    <a:cxnSpLocks/>
                    <a:stCxn id="133" idx="0"/>
                    <a:endCxn id="134" idx="4"/>
                  </p:cNvCxnSpPr>
                  <p:nvPr/>
                </p:nvCxnSpPr>
                <p:spPr>
                  <a:xfrm flipV="1">
                    <a:off x="8588804" y="3893340"/>
                    <a:ext cx="137160" cy="474077"/>
                  </a:xfrm>
                  <a:prstGeom prst="straightConnector1">
                    <a:avLst/>
                  </a:prstGeom>
                  <a:ln w="25400">
                    <a:solidFill>
                      <a:srgbClr val="0000FF"/>
                    </a:solidFill>
                    <a:tailEnd type="stealth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7" name="直接箭头连接符 136">
                    <a:extLst>
                      <a:ext uri="{FF2B5EF4-FFF2-40B4-BE49-F238E27FC236}">
                        <a16:creationId xmlns:a16="http://schemas.microsoft.com/office/drawing/2014/main" id="{A7A4E9AC-24F1-4BDE-BEB9-1045099BFFCB}"/>
                      </a:ext>
                    </a:extLst>
                  </p:cNvPr>
                  <p:cNvCxnSpPr>
                    <a:cxnSpLocks/>
                    <a:endCxn id="135" idx="4"/>
                  </p:cNvCxnSpPr>
                  <p:nvPr/>
                </p:nvCxnSpPr>
                <p:spPr>
                  <a:xfrm flipV="1">
                    <a:off x="8738610" y="3619005"/>
                    <a:ext cx="43055" cy="181920"/>
                  </a:xfrm>
                  <a:prstGeom prst="straightConnector1">
                    <a:avLst/>
                  </a:prstGeom>
                  <a:ln w="25400">
                    <a:solidFill>
                      <a:srgbClr val="0000FF"/>
                    </a:solidFill>
                    <a:tailEnd type="stealth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8" name="直接箭头连接符 137">
                    <a:extLst>
                      <a:ext uri="{FF2B5EF4-FFF2-40B4-BE49-F238E27FC236}">
                        <a16:creationId xmlns:a16="http://schemas.microsoft.com/office/drawing/2014/main" id="{CD11E441-9183-4455-8A13-EF499E1540D7}"/>
                      </a:ext>
                    </a:extLst>
                  </p:cNvPr>
                  <p:cNvCxnSpPr>
                    <a:cxnSpLocks/>
                    <a:stCxn id="135" idx="0"/>
                    <a:endCxn id="148" idx="4"/>
                  </p:cNvCxnSpPr>
                  <p:nvPr/>
                </p:nvCxnSpPr>
                <p:spPr>
                  <a:xfrm flipV="1">
                    <a:off x="8781665" y="3117760"/>
                    <a:ext cx="59866" cy="409805"/>
                  </a:xfrm>
                  <a:prstGeom prst="straightConnector1">
                    <a:avLst/>
                  </a:prstGeom>
                  <a:ln w="25400">
                    <a:solidFill>
                      <a:srgbClr val="0000FF"/>
                    </a:solidFill>
                    <a:tailEnd type="stealth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139" name="文本框 138">
                        <a:extLst>
                          <a:ext uri="{FF2B5EF4-FFF2-40B4-BE49-F238E27FC236}">
                            <a16:creationId xmlns:a16="http://schemas.microsoft.com/office/drawing/2014/main" id="{A885A71A-4C95-4C5B-B6A3-152863069834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252093" y="4386138"/>
                        <a:ext cx="387025" cy="308591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lIns="0" tIns="0" rIns="0" bIns="0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CN" sz="24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sz="2400" b="1" i="1" smtClean="0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b>
                                  <m:r>
                                    <a:rPr lang="en-US" altLang="zh-CN" sz="2400" b="1" i="1" smtClean="0"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sub>
                              </m:sSub>
                            </m:oMath>
                          </m:oMathPara>
                        </a14:m>
                        <a:endParaRPr lang="zh-CN" altLang="en-US" sz="2400" b="1" dirty="0">
                          <a:ea typeface="微软雅黑" panose="020B0503020204020204" pitchFamily="34" charset="-122"/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139" name="文本框 138">
                        <a:extLst>
                          <a:ext uri="{FF2B5EF4-FFF2-40B4-BE49-F238E27FC236}">
                            <a16:creationId xmlns:a16="http://schemas.microsoft.com/office/drawing/2014/main" id="{A885A71A-4C95-4C5B-B6A3-152863069834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8252093" y="4386138"/>
                        <a:ext cx="387025" cy="308591"/>
                      </a:xfrm>
                      <a:prstGeom prst="rect">
                        <a:avLst/>
                      </a:prstGeom>
                      <a:blipFill>
                        <a:blip r:embed="rId5"/>
                        <a:stretch>
                          <a:fillRect l="-7895" r="-6579" b="-14754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zh-CN" alt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sp>
                <p:nvSpPr>
                  <p:cNvPr id="140" name="椭圆 139">
                    <a:extLst>
                      <a:ext uri="{FF2B5EF4-FFF2-40B4-BE49-F238E27FC236}">
                        <a16:creationId xmlns:a16="http://schemas.microsoft.com/office/drawing/2014/main" id="{05733121-BF9B-4BAA-8F24-A7303CA961A3}"/>
                      </a:ext>
                    </a:extLst>
                  </p:cNvPr>
                  <p:cNvSpPr/>
                  <p:nvPr/>
                </p:nvSpPr>
                <p:spPr>
                  <a:xfrm rot="8613120">
                    <a:off x="8526501" y="2210809"/>
                    <a:ext cx="1609278" cy="673953"/>
                  </a:xfrm>
                  <a:prstGeom prst="ellipse">
                    <a:avLst/>
                  </a:prstGeom>
                  <a:noFill/>
                  <a:ln w="28575"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微软雅黑" panose="020B0503020204020204" pitchFamily="34" charset="-122"/>
                    </a:endParaRPr>
                  </a:p>
                </p:txBody>
              </p:sp>
              <p:sp>
                <p:nvSpPr>
                  <p:cNvPr id="141" name="文本框 140">
                    <a:extLst>
                      <a:ext uri="{FF2B5EF4-FFF2-40B4-BE49-F238E27FC236}">
                        <a16:creationId xmlns:a16="http://schemas.microsoft.com/office/drawing/2014/main" id="{E29BD938-F10C-4116-B40B-685C403521BF}"/>
                      </a:ext>
                    </a:extLst>
                  </p:cNvPr>
                  <p:cNvSpPr txBox="1"/>
                  <p:nvPr/>
                </p:nvSpPr>
                <p:spPr>
                  <a:xfrm rot="19140622">
                    <a:off x="9488523" y="2686626"/>
                    <a:ext cx="545392" cy="30859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dirty="0">
                        <a:ea typeface="微软雅黑" panose="020B0503020204020204" pitchFamily="34" charset="-122"/>
                      </a:rPr>
                      <a:t>1000</a:t>
                    </a:r>
                    <a:endParaRPr lang="zh-CN" altLang="en-US" dirty="0">
                      <a:ea typeface="微软雅黑" panose="020B0503020204020204" pitchFamily="34" charset="-122"/>
                    </a:endParaRPr>
                  </a:p>
                </p:txBody>
              </p:sp>
              <p:sp>
                <p:nvSpPr>
                  <p:cNvPr id="142" name="文本框 141">
                    <a:extLst>
                      <a:ext uri="{FF2B5EF4-FFF2-40B4-BE49-F238E27FC236}">
                        <a16:creationId xmlns:a16="http://schemas.microsoft.com/office/drawing/2014/main" id="{62550BFC-6526-4176-AD6F-DED065707881}"/>
                      </a:ext>
                    </a:extLst>
                  </p:cNvPr>
                  <p:cNvSpPr txBox="1"/>
                  <p:nvPr/>
                </p:nvSpPr>
                <p:spPr>
                  <a:xfrm rot="19140622">
                    <a:off x="9796864" y="2980467"/>
                    <a:ext cx="545392" cy="30859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dirty="0">
                        <a:ea typeface="微软雅黑" panose="020B0503020204020204" pitchFamily="34" charset="-122"/>
                      </a:rPr>
                      <a:t>1500</a:t>
                    </a:r>
                    <a:endParaRPr lang="zh-CN" altLang="en-US" dirty="0">
                      <a:ea typeface="微软雅黑" panose="020B0503020204020204" pitchFamily="34" charset="-122"/>
                    </a:endParaRPr>
                  </a:p>
                </p:txBody>
              </p:sp>
              <p:sp>
                <p:nvSpPr>
                  <p:cNvPr id="143" name="文本框 142">
                    <a:extLst>
                      <a:ext uri="{FF2B5EF4-FFF2-40B4-BE49-F238E27FC236}">
                        <a16:creationId xmlns:a16="http://schemas.microsoft.com/office/drawing/2014/main" id="{C90040AE-1014-4F45-95C7-221E05CE5E9F}"/>
                      </a:ext>
                    </a:extLst>
                  </p:cNvPr>
                  <p:cNvSpPr txBox="1"/>
                  <p:nvPr/>
                </p:nvSpPr>
                <p:spPr>
                  <a:xfrm>
                    <a:off x="9525498" y="3609494"/>
                    <a:ext cx="545392" cy="30859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dirty="0">
                        <a:ea typeface="微软雅黑" panose="020B0503020204020204" pitchFamily="34" charset="-122"/>
                      </a:rPr>
                      <a:t>2000</a:t>
                    </a:r>
                    <a:endParaRPr lang="zh-CN" altLang="en-US" dirty="0">
                      <a:ea typeface="微软雅黑" panose="020B0503020204020204" pitchFamily="34" charset="-122"/>
                    </a:endParaRPr>
                  </a:p>
                </p:txBody>
              </p:sp>
              <p:sp>
                <p:nvSpPr>
                  <p:cNvPr id="144" name="文本框 143">
                    <a:extLst>
                      <a:ext uri="{FF2B5EF4-FFF2-40B4-BE49-F238E27FC236}">
                        <a16:creationId xmlns:a16="http://schemas.microsoft.com/office/drawing/2014/main" id="{20B1ABB4-705D-489F-B0C3-5386E32F2DFB}"/>
                      </a:ext>
                    </a:extLst>
                  </p:cNvPr>
                  <p:cNvSpPr txBox="1"/>
                  <p:nvPr/>
                </p:nvSpPr>
                <p:spPr>
                  <a:xfrm rot="282369">
                    <a:off x="9544814" y="4418762"/>
                    <a:ext cx="545392" cy="30859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dirty="0">
                        <a:ea typeface="微软雅黑" panose="020B0503020204020204" pitchFamily="34" charset="-122"/>
                      </a:rPr>
                      <a:t>2500</a:t>
                    </a:r>
                    <a:endParaRPr lang="zh-CN" altLang="en-US" dirty="0">
                      <a:ea typeface="微软雅黑" panose="020B0503020204020204" pitchFamily="34" charset="-122"/>
                    </a:endParaRPr>
                  </a:p>
                </p:txBody>
              </p:sp>
              <p:sp>
                <p:nvSpPr>
                  <p:cNvPr id="148" name="椭圆 147">
                    <a:extLst>
                      <a:ext uri="{FF2B5EF4-FFF2-40B4-BE49-F238E27FC236}">
                        <a16:creationId xmlns:a16="http://schemas.microsoft.com/office/drawing/2014/main" id="{192109F1-59EB-4C9D-90BF-12A2E3FC3258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795811" y="3026320"/>
                    <a:ext cx="91440" cy="9144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微软雅黑" panose="020B0503020204020204" pitchFamily="34" charset="-122"/>
                    </a:endParaRPr>
                  </a:p>
                </p:txBody>
              </p:sp>
              <p:sp>
                <p:nvSpPr>
                  <p:cNvPr id="145" name="椭圆 144">
                    <a:extLst>
                      <a:ext uri="{FF2B5EF4-FFF2-40B4-BE49-F238E27FC236}">
                        <a16:creationId xmlns:a16="http://schemas.microsoft.com/office/drawing/2014/main" id="{0F18839D-863D-4BA3-BC41-E52BC322CE94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9028813" y="2632211"/>
                    <a:ext cx="91440" cy="9144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 dirty="0">
                      <a:solidFill>
                        <a:srgbClr val="FF0000"/>
                      </a:solidFill>
                      <a:ea typeface="微软雅黑" panose="020B0503020204020204" pitchFamily="34" charset="-122"/>
                    </a:endParaRPr>
                  </a:p>
                </p:txBody>
              </p:sp>
              <p:sp>
                <p:nvSpPr>
                  <p:cNvPr id="149" name="椭圆 148">
                    <a:extLst>
                      <a:ext uri="{FF2B5EF4-FFF2-40B4-BE49-F238E27FC236}">
                        <a16:creationId xmlns:a16="http://schemas.microsoft.com/office/drawing/2014/main" id="{AF488502-902E-49AF-8094-3B652241AE0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859033" y="2789251"/>
                    <a:ext cx="91440" cy="9144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 dirty="0">
                      <a:solidFill>
                        <a:srgbClr val="FF0000"/>
                      </a:solidFill>
                      <a:ea typeface="微软雅黑" panose="020B0503020204020204" pitchFamily="34" charset="-122"/>
                    </a:endParaRPr>
                  </a:p>
                </p:txBody>
              </p:sp>
            </p:grpSp>
            <p:sp>
              <p:nvSpPr>
                <p:cNvPr id="129" name="星形: 五角 128">
                  <a:extLst>
                    <a:ext uri="{FF2B5EF4-FFF2-40B4-BE49-F238E27FC236}">
                      <a16:creationId xmlns:a16="http://schemas.microsoft.com/office/drawing/2014/main" id="{0F8DDA72-4234-4A9D-8C9E-D02B6148A996}"/>
                    </a:ext>
                  </a:extLst>
                </p:cNvPr>
                <p:cNvSpPr/>
                <p:nvPr/>
              </p:nvSpPr>
              <p:spPr>
                <a:xfrm>
                  <a:off x="7028904" y="2917921"/>
                  <a:ext cx="201168" cy="202068"/>
                </a:xfrm>
                <a:prstGeom prst="star5">
                  <a:avLst/>
                </a:prstGeom>
                <a:solidFill>
                  <a:srgbClr val="FF000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117" name="直接箭头连接符 116">
                <a:extLst>
                  <a:ext uri="{FF2B5EF4-FFF2-40B4-BE49-F238E27FC236}">
                    <a16:creationId xmlns:a16="http://schemas.microsoft.com/office/drawing/2014/main" id="{61A5814B-A3F6-4777-99F4-512447F55C32}"/>
                  </a:ext>
                </a:extLst>
              </p:cNvPr>
              <p:cNvCxnSpPr>
                <a:cxnSpLocks/>
                <a:stCxn id="148" idx="0"/>
                <a:endCxn id="149" idx="3"/>
              </p:cNvCxnSpPr>
              <p:nvPr/>
            </p:nvCxnSpPr>
            <p:spPr>
              <a:xfrm flipV="1">
                <a:off x="2186715" y="4340661"/>
                <a:ext cx="36974" cy="190321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53" name="直接箭头连接符 152">
              <a:extLst>
                <a:ext uri="{FF2B5EF4-FFF2-40B4-BE49-F238E27FC236}">
                  <a16:creationId xmlns:a16="http://schemas.microsoft.com/office/drawing/2014/main" id="{C720CB61-D1B8-4E9B-BC00-96D7EEAD5075}"/>
                </a:ext>
              </a:extLst>
            </p:cNvPr>
            <p:cNvCxnSpPr>
              <a:cxnSpLocks/>
              <a:stCxn id="149" idx="7"/>
              <a:endCxn id="145" idx="3"/>
            </p:cNvCxnSpPr>
            <p:nvPr/>
          </p:nvCxnSpPr>
          <p:spPr>
            <a:xfrm flipV="1">
              <a:off x="7573856" y="4090774"/>
              <a:ext cx="125815" cy="11056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接箭头连接符 156">
              <a:extLst>
                <a:ext uri="{FF2B5EF4-FFF2-40B4-BE49-F238E27FC236}">
                  <a16:creationId xmlns:a16="http://schemas.microsoft.com/office/drawing/2014/main" id="{2397347A-AC39-4013-A59A-D57DA9730B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77055" y="3914790"/>
              <a:ext cx="125815" cy="92095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9" name="文本框 158">
            <a:extLst>
              <a:ext uri="{FF2B5EF4-FFF2-40B4-BE49-F238E27FC236}">
                <a16:creationId xmlns:a16="http://schemas.microsoft.com/office/drawing/2014/main" id="{68E99D33-B572-4930-8BEE-CFE02CE6F4A3}"/>
              </a:ext>
            </a:extLst>
          </p:cNvPr>
          <p:cNvSpPr txBox="1"/>
          <p:nvPr/>
        </p:nvSpPr>
        <p:spPr>
          <a:xfrm>
            <a:off x="1871004" y="6275742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ea typeface="微软雅黑" panose="020B0503020204020204" pitchFamily="34" charset="-122"/>
              </a:rPr>
              <a:t>固定步长</a:t>
            </a:r>
          </a:p>
        </p:txBody>
      </p:sp>
      <p:sp>
        <p:nvSpPr>
          <p:cNvPr id="161" name="文本框 160">
            <a:extLst>
              <a:ext uri="{FF2B5EF4-FFF2-40B4-BE49-F238E27FC236}">
                <a16:creationId xmlns:a16="http://schemas.microsoft.com/office/drawing/2014/main" id="{13651D88-11AD-437A-9FF2-F75839224D9D}"/>
              </a:ext>
            </a:extLst>
          </p:cNvPr>
          <p:cNvSpPr txBox="1"/>
          <p:nvPr/>
        </p:nvSpPr>
        <p:spPr>
          <a:xfrm>
            <a:off x="7077122" y="6275742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ea typeface="微软雅黑" panose="020B0503020204020204" pitchFamily="34" charset="-122"/>
              </a:rPr>
              <a:t>衰减步长</a:t>
            </a:r>
          </a:p>
        </p:txBody>
      </p:sp>
      <p:cxnSp>
        <p:nvCxnSpPr>
          <p:cNvPr id="72" name="直接连接符 71">
            <a:extLst>
              <a:ext uri="{FF2B5EF4-FFF2-40B4-BE49-F238E27FC236}">
                <a16:creationId xmlns:a16="http://schemas.microsoft.com/office/drawing/2014/main" id="{FE23CEBE-EFDC-4DF0-91FA-7758714B916C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文本框 72">
            <a:extLst>
              <a:ext uri="{FF2B5EF4-FFF2-40B4-BE49-F238E27FC236}">
                <a16:creationId xmlns:a16="http://schemas.microsoft.com/office/drawing/2014/main" id="{E62C31F3-D100-4650-BF3B-0E89A7066A46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梯度下降算法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06673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Monty Hall problem - Wikipedi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546F73E-66EB-4EDD-88FD-6AEB75571510}"/>
              </a:ext>
            </a:extLst>
          </p:cNvPr>
          <p:cNvSpPr txBox="1"/>
          <p:nvPr/>
        </p:nvSpPr>
        <p:spPr>
          <a:xfrm>
            <a:off x="438263" y="1215586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梯度下降伪代码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4" name="表格 13">
                <a:extLst>
                  <a:ext uri="{FF2B5EF4-FFF2-40B4-BE49-F238E27FC236}">
                    <a16:creationId xmlns:a16="http://schemas.microsoft.com/office/drawing/2014/main" id="{A2A8B63B-B201-4FDA-BB2E-826C402E6B8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49275548"/>
                  </p:ext>
                </p:extLst>
              </p:nvPr>
            </p:nvGraphicFramePr>
            <p:xfrm>
              <a:off x="438263" y="1978929"/>
              <a:ext cx="11394254" cy="29718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394254">
                      <a:extLst>
                        <a:ext uri="{9D8B030D-6E8A-4147-A177-3AD203B41FA5}">
                          <a16:colId xmlns:a16="http://schemas.microsoft.com/office/drawing/2014/main" val="147730996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zh-CN" altLang="en-US" sz="2400" b="1" dirty="0">
                              <a:solidFill>
                                <a:schemeClr val="tx1"/>
                              </a:solidFill>
                              <a:latin typeface="KaiTi" panose="02010609060101010101" pitchFamily="49" charset="-122"/>
                              <a:ea typeface="KaiTi" panose="02010609060101010101" pitchFamily="49" charset="-122"/>
                            </a:rPr>
                            <a:t>输入</a:t>
                          </a:r>
                          <a:r>
                            <a:rPr lang="en-US" altLang="zh-CN" sz="2400" b="1" dirty="0">
                              <a:solidFill>
                                <a:schemeClr val="tx1"/>
                              </a:solidFill>
                              <a:latin typeface="KaiTi" panose="02010609060101010101" pitchFamily="49" charset="-122"/>
                              <a:ea typeface="KaiTi" panose="02010609060101010101" pitchFamily="49" charset="-122"/>
                            </a:rPr>
                            <a:t>: 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KaiTi" panose="02010609060101010101" pitchFamily="49" charset="-122"/>
                              <a:ea typeface="KaiTi" panose="02010609060101010101" pitchFamily="49" charset="-122"/>
                            </a:rPr>
                            <a:t>目标函数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altLang="zh-CN" sz="2400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zh-CN" altLang="en-US" sz="24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  <m:r>
                                <a:rPr lang="en-US" altLang="zh-CN" sz="2400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en-CA" sz="2400" b="0" dirty="0">
                              <a:solidFill>
                                <a:schemeClr val="tx1"/>
                              </a:solidFill>
                              <a:latin typeface="KaiTi" panose="02010609060101010101" pitchFamily="49" charset="-122"/>
                              <a:ea typeface="KaiTi" panose="02010609060101010101" pitchFamily="49" charset="-122"/>
                            </a:rPr>
                            <a:t>, 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KaiTi" panose="02010609060101010101" pitchFamily="49" charset="-122"/>
                              <a:ea typeface="KaiTi" panose="02010609060101010101" pitchFamily="49" charset="-122"/>
                            </a:rPr>
                            <a:t>步长</a:t>
                          </a:r>
                          <a14:m>
                            <m:oMath xmlns:m="http://schemas.openxmlformats.org/officeDocument/2006/math">
                              <m:r>
                                <a:rPr lang="zh-CN" altLang="en-US" sz="24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oMath>
                          </a14:m>
                          <a:endParaRPr lang="en-CA" sz="2400" b="0" dirty="0">
                            <a:solidFill>
                              <a:schemeClr val="tx1"/>
                            </a:solidFill>
                            <a:latin typeface="KaiTi" panose="02010609060101010101" pitchFamily="49" charset="-122"/>
                            <a:ea typeface="KaiTi" panose="02010609060101010101" pitchFamily="49" charset="-122"/>
                          </a:endParaRPr>
                        </a:p>
                        <a:p>
                          <a:r>
                            <a:rPr lang="zh-CN" altLang="en-US" sz="2400" b="1" dirty="0">
                              <a:solidFill>
                                <a:schemeClr val="tx1"/>
                              </a:solidFill>
                              <a:latin typeface="KaiTi" panose="02010609060101010101" pitchFamily="49" charset="-122"/>
                              <a:ea typeface="KaiTi" panose="02010609060101010101" pitchFamily="49" charset="-122"/>
                            </a:rPr>
                            <a:t>输出</a:t>
                          </a:r>
                          <a:r>
                            <a:rPr lang="en-US" altLang="zh-CN" sz="2400" b="1" dirty="0">
                              <a:solidFill>
                                <a:schemeClr val="tx1"/>
                              </a:solidFill>
                              <a:latin typeface="KaiTi" panose="02010609060101010101" pitchFamily="49" charset="-122"/>
                              <a:ea typeface="KaiTi" panose="02010609060101010101" pitchFamily="49" charset="-122"/>
                            </a:rPr>
                            <a:t>: </a:t>
                          </a:r>
                          <a14:m>
                            <m:oMath xmlns:m="http://schemas.openxmlformats.org/officeDocument/2006/math">
                              <m:r>
                                <a:rPr lang="zh-CN" altLang="en-US" sz="24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oMath>
                          </a14:m>
                          <a:endParaRPr lang="en-CA" sz="2400" b="0" dirty="0">
                            <a:latin typeface="KaiTi" panose="02010609060101010101" pitchFamily="49" charset="-122"/>
                            <a:ea typeface="KaiTi" panose="02010609060101010101" pitchFamily="49" charset="-122"/>
                          </a:endParaRPr>
                        </a:p>
                      </a:txBody>
                      <a:tcPr>
                        <a:solidFill>
                          <a:srgbClr val="E6E6E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553333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r>
                            <a:rPr lang="en-US" altLang="zh-CN" sz="2400" b="0" dirty="0">
                              <a:solidFill>
                                <a:srgbClr val="0000FF"/>
                              </a:solidFill>
                              <a:latin typeface="KaiTi" panose="02010609060101010101" pitchFamily="49" charset="-122"/>
                              <a:ea typeface="KaiTi" panose="02010609060101010101" pitchFamily="49" charset="-122"/>
                            </a:rPr>
                            <a:t>(1)</a:t>
                          </a:r>
                          <a:r>
                            <a:rPr lang="en-US" altLang="zh-CN" sz="2400" b="1" dirty="0">
                              <a:solidFill>
                                <a:schemeClr val="tx1"/>
                              </a:solidFill>
                              <a:latin typeface="KaiTi" panose="02010609060101010101" pitchFamily="49" charset="-122"/>
                              <a:ea typeface="KaiTi" panose="02010609060101010101" pitchFamily="49" charset="-122"/>
                            </a:rPr>
                            <a:t> </a:t>
                          </a:r>
                          <a:r>
                            <a:rPr lang="zh-CN" altLang="en-US" sz="2400" b="1" dirty="0">
                              <a:solidFill>
                                <a:schemeClr val="tx1"/>
                              </a:solidFill>
                              <a:latin typeface="KaiTi" panose="02010609060101010101" pitchFamily="49" charset="-122"/>
                              <a:ea typeface="KaiTi" panose="02010609060101010101" pitchFamily="49" charset="-122"/>
                            </a:rPr>
                            <a:t>初始化</a:t>
                          </a:r>
                          <a:r>
                            <a:rPr lang="en-US" altLang="zh-CN" sz="2400" b="0" dirty="0">
                              <a:solidFill>
                                <a:schemeClr val="tx1"/>
                              </a:solidFill>
                              <a:latin typeface="KaiTi" panose="02010609060101010101" pitchFamily="49" charset="-122"/>
                              <a:ea typeface="KaiTi" panose="02010609060101010101" pitchFamily="49" charset="-122"/>
                            </a:rPr>
                            <a:t>: 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KaiTi" panose="02010609060101010101" pitchFamily="49" charset="-122"/>
                              <a:ea typeface="KaiTi" panose="02010609060101010101" pitchFamily="49" charset="-122"/>
                            </a:rPr>
                            <a:t>选择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sz="24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b>
                                  <m: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oMath>
                          </a14:m>
                          <a:endParaRPr lang="en-US" altLang="zh-CN" sz="2400" b="0" dirty="0">
                            <a:solidFill>
                              <a:schemeClr val="tx1"/>
                            </a:solidFill>
                            <a:latin typeface="KaiTi" panose="02010609060101010101" pitchFamily="49" charset="-122"/>
                            <a:ea typeface="KaiTi" panose="02010609060101010101" pitchFamily="49" charset="-122"/>
                          </a:endParaRPr>
                        </a:p>
                        <a:p>
                          <a:pPr marL="0" indent="0" algn="l">
                            <a:spcAft>
                              <a:spcPts val="600"/>
                            </a:spcAft>
                            <a:buFont typeface="Arial" panose="020B0604020202020204" pitchFamily="34" charset="0"/>
                            <a:buNone/>
                          </a:pPr>
                          <a:r>
                            <a:rPr lang="en-US" altLang="zh-CN" sz="2400" b="0" dirty="0">
                              <a:solidFill>
                                <a:srgbClr val="0000FF"/>
                              </a:solidFill>
                              <a:latin typeface="KaiTi" panose="02010609060101010101" pitchFamily="49" charset="-122"/>
                              <a:ea typeface="KaiTi" panose="02010609060101010101" pitchFamily="49" charset="-122"/>
                            </a:rPr>
                            <a:t>(2)</a:t>
                          </a:r>
                          <a:r>
                            <a:rPr lang="en-US" altLang="zh-CN" sz="2400" b="1" dirty="0">
                              <a:solidFill>
                                <a:schemeClr val="tx1"/>
                              </a:solidFill>
                              <a:latin typeface="KaiTi" panose="02010609060101010101" pitchFamily="49" charset="-122"/>
                              <a:ea typeface="KaiTi" panose="02010609060101010101" pitchFamily="49" charset="-122"/>
                            </a:rPr>
                            <a:t> </a:t>
                          </a:r>
                          <a:r>
                            <a:rPr lang="zh-CN" altLang="en-US" sz="2400" b="1" dirty="0">
                              <a:solidFill>
                                <a:schemeClr val="tx1"/>
                              </a:solidFill>
                              <a:latin typeface="KaiTi" panose="02010609060101010101" pitchFamily="49" charset="-122"/>
                              <a:ea typeface="KaiTi" panose="02010609060101010101" pitchFamily="49" charset="-122"/>
                            </a:rPr>
                            <a:t>循环至停止条件满足</a:t>
                          </a:r>
                          <a:r>
                            <a:rPr lang="en-US" altLang="zh-CN" sz="2400" b="1" dirty="0">
                              <a:solidFill>
                                <a:schemeClr val="tx1"/>
                              </a:solidFill>
                              <a:latin typeface="KaiTi" panose="02010609060101010101" pitchFamily="49" charset="-122"/>
                              <a:ea typeface="KaiTi" panose="02010609060101010101" pitchFamily="49" charset="-122"/>
                            </a:rPr>
                            <a:t>:</a:t>
                          </a:r>
                        </a:p>
                        <a:p>
                          <a:pPr marL="0" indent="0" algn="l">
                            <a:spcAft>
                              <a:spcPts val="600"/>
                            </a:spcAft>
                            <a:buFont typeface="Arial" panose="020B0604020202020204" pitchFamily="34" charset="0"/>
                            <a:buNone/>
                          </a:pPr>
                          <a:r>
                            <a:rPr lang="en-US" altLang="zh-CN" sz="2400" b="0" kern="1200" dirty="0">
                              <a:solidFill>
                                <a:srgbClr val="0000FF"/>
                              </a:solidFill>
                              <a:latin typeface="KaiTi" panose="02010609060101010101" pitchFamily="49" charset="-122"/>
                              <a:ea typeface="KaiTi" panose="02010609060101010101" pitchFamily="49" charset="-122"/>
                              <a:cs typeface="+mn-cs"/>
                            </a:rPr>
                            <a:t>(3)        </a:t>
                          </a:r>
                          <a:r>
                            <a:rPr lang="zh-CN" altLang="en-US" sz="2400" b="0" kern="1200" dirty="0">
                              <a:solidFill>
                                <a:schemeClr val="tx1"/>
                              </a:solidFill>
                              <a:latin typeface="KaiTi" panose="02010609060101010101" pitchFamily="49" charset="-122"/>
                              <a:ea typeface="KaiTi" panose="02010609060101010101" pitchFamily="49" charset="-122"/>
                              <a:cs typeface="+mn-cs"/>
                            </a:rPr>
                            <a:t>计算梯度</a:t>
                          </a: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latin typeface="KaiTi" panose="02010609060101010101" pitchFamily="49" charset="-122"/>
                              <a:ea typeface="KaiTi" panose="02010609060101010101" pitchFamily="49" charset="-122"/>
                              <a:cs typeface="+mn-cs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en-US" altLang="zh-CN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∇</m:t>
                              </m:r>
                              <m:r>
                                <a:rPr lang="en-US" altLang="zh-CN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sz="240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𝝎</m:t>
                                      </m:r>
                                    </m:e>
                                    <m:sub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altLang="zh-CN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−1</m:t>
                                      </m:r>
                                    </m:sub>
                                  </m:sSub>
                                </m:e>
                              </m:d>
                            </m:oMath>
                          </a14:m>
                          <a:endParaRPr lang="en-US" altLang="zh-CN" sz="2400" b="0" dirty="0">
                            <a:solidFill>
                              <a:schemeClr val="tx1"/>
                            </a:solidFill>
                            <a:latin typeface="KaiTi" panose="02010609060101010101" pitchFamily="49" charset="-122"/>
                            <a:ea typeface="KaiTi" panose="02010609060101010101" pitchFamily="49" charset="-122"/>
                          </a:endParaRPr>
                        </a:p>
                        <a:p>
                          <a:pPr marL="0" indent="0" algn="l">
                            <a:buFont typeface="Arial" panose="020B0604020202020204" pitchFamily="34" charset="0"/>
                            <a:buNone/>
                          </a:pPr>
                          <a:r>
                            <a:rPr lang="en-US" altLang="zh-CN" sz="2400" dirty="0">
                              <a:solidFill>
                                <a:srgbClr val="0000FF"/>
                              </a:solidFill>
                              <a:latin typeface="KaiTi" panose="02010609060101010101" pitchFamily="49" charset="-122"/>
                              <a:ea typeface="KaiTi" panose="02010609060101010101" pitchFamily="49" charset="-122"/>
                            </a:rPr>
                            <a:t>(4)</a:t>
                          </a:r>
                          <a:r>
                            <a:rPr lang="en-US" altLang="zh-CN" sz="2400" dirty="0">
                              <a:latin typeface="KaiTi" panose="02010609060101010101" pitchFamily="49" charset="-122"/>
                              <a:ea typeface="KaiTi" panose="02010609060101010101" pitchFamily="49" charset="-122"/>
                            </a:rPr>
                            <a:t>       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CN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sz="24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b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←</m:t>
                              </m:r>
                              <m:r>
                                <m:rPr>
                                  <m:nor/>
                                </m:rPr>
                                <a:rPr lang="zh-CN" altLang="en-US" sz="2400" dirty="0">
                                  <a:latin typeface="KaiTi" panose="02010609060101010101" pitchFamily="49" charset="-122"/>
                                  <a:ea typeface="KaiTi" panose="02010609060101010101" pitchFamily="49" charset="-122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sz="24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zh-CN" altLang="en-US" sz="2400" b="0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∇</m:t>
                              </m:r>
                              <m:r>
                                <a:rPr lang="en-US" altLang="zh-CN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sz="240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𝝎</m:t>
                                      </m:r>
                                    </m:e>
                                    <m:sub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altLang="zh-CN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−1</m:t>
                                      </m:r>
                                    </m:sub>
                                  </m:sSub>
                                </m:e>
                              </m:d>
                            </m:oMath>
                          </a14:m>
                          <a:endParaRPr lang="zh-CN" altLang="en-US" sz="2400" dirty="0">
                            <a:latin typeface="KaiTi" panose="02010609060101010101" pitchFamily="49" charset="-122"/>
                            <a:ea typeface="KaiTi" panose="02010609060101010101" pitchFamily="49" charset="-122"/>
                          </a:endParaRPr>
                        </a:p>
                        <a:p>
                          <a:r>
                            <a:rPr lang="en-US" sz="2400" dirty="0">
                              <a:solidFill>
                                <a:srgbClr val="0000FF"/>
                              </a:solidFill>
                              <a:latin typeface="KaiTi" panose="02010609060101010101" pitchFamily="49" charset="-122"/>
                              <a:ea typeface="KaiTi" panose="02010609060101010101" pitchFamily="49" charset="-122"/>
                            </a:rPr>
                            <a:t>(5)</a:t>
                          </a:r>
                          <a:r>
                            <a:rPr lang="en-US" sz="2400" dirty="0">
                              <a:latin typeface="KaiTi" panose="02010609060101010101" pitchFamily="49" charset="-122"/>
                              <a:ea typeface="KaiTi" panose="02010609060101010101" pitchFamily="49" charset="-122"/>
                            </a:rPr>
                            <a:t> </a:t>
                          </a:r>
                          <a:r>
                            <a:rPr lang="zh-CN" altLang="en-US" sz="2400" dirty="0">
                              <a:latin typeface="KaiTi" panose="02010609060101010101" pitchFamily="49" charset="-122"/>
                              <a:ea typeface="KaiTi" panose="02010609060101010101" pitchFamily="49" charset="-122"/>
                            </a:rPr>
                            <a:t>返回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CN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sz="24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b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oMath>
                          </a14:m>
                          <a:endParaRPr lang="en-CA" sz="2400" dirty="0">
                            <a:latin typeface="KaiTi" panose="02010609060101010101" pitchFamily="49" charset="-122"/>
                            <a:ea typeface="KaiTi" panose="02010609060101010101" pitchFamily="49" charset="-122"/>
                          </a:endParaRPr>
                        </a:p>
                      </a:txBody>
                      <a:tcPr>
                        <a:solidFill>
                          <a:srgbClr val="E6E6E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124093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4" name="表格 13">
                <a:extLst>
                  <a:ext uri="{FF2B5EF4-FFF2-40B4-BE49-F238E27FC236}">
                    <a16:creationId xmlns:a16="http://schemas.microsoft.com/office/drawing/2014/main" id="{A2A8B63B-B201-4FDA-BB2E-826C402E6B8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49275548"/>
                  </p:ext>
                </p:extLst>
              </p:nvPr>
            </p:nvGraphicFramePr>
            <p:xfrm>
              <a:off x="438263" y="1978929"/>
              <a:ext cx="11394254" cy="29718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394254">
                      <a:extLst>
                        <a:ext uri="{9D8B030D-6E8A-4147-A177-3AD203B41FA5}">
                          <a16:colId xmlns:a16="http://schemas.microsoft.com/office/drawing/2014/main" val="1477309961"/>
                        </a:ext>
                      </a:extLst>
                    </a:gridCol>
                  </a:tblGrid>
                  <a:tr h="8229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53" t="-7407" r="-214" b="-27703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55333386"/>
                      </a:ext>
                    </a:extLst>
                  </a:tr>
                  <a:tr h="2148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53" t="-40960" r="-214" b="-565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1240938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9C727374-9E42-4D3D-9C82-0DB6415958D2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5541A12E-86B9-4C0B-A1F8-54733A1CAD27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梯度下降算法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478509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99AEC92B-C0EC-4357-BFA1-746FDADB79EC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DB6CA4AC-C642-4639-97AA-9530DAA90D2C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梯度下降算法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0C08C051-F19C-4D5C-A89A-4CDD6B3F3A98}"/>
                  </a:ext>
                </a:extLst>
              </p:cNvPr>
              <p:cNvSpPr txBox="1"/>
              <p:nvPr/>
            </p:nvSpPr>
            <p:spPr>
              <a:xfrm>
                <a:off x="359911" y="1039842"/>
                <a:ext cx="9846093" cy="3986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zh-CN" altLang="en-US" sz="2400" b="1" dirty="0">
                    <a:ea typeface="微软雅黑" panose="020B0503020204020204" pitchFamily="34" charset="-122"/>
                  </a:rPr>
                  <a:t>梯度下降或全批梯度下降</a:t>
                </a:r>
                <a:r>
                  <a:rPr lang="en-US" altLang="zh-CN" sz="2400" b="1" dirty="0">
                    <a:ea typeface="微软雅黑" panose="020B0503020204020204" pitchFamily="34" charset="-122"/>
                  </a:rPr>
                  <a:t>(Gradient descent or full-batch gradient descent )</a:t>
                </a:r>
              </a:p>
              <a:p>
                <a:pPr marL="742950" lvl="1" indent="-28575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ea typeface="微软雅黑" panose="020B0503020204020204" pitchFamily="34" charset="-122"/>
                  </a:rPr>
                  <a:t>损失函数的梯度为</a:t>
                </a:r>
                <a:endParaRPr lang="en-CA" altLang="zh-CN" sz="2400" i="1" dirty="0">
                  <a:latin typeface="Cambria Math" panose="02040503050406030204" pitchFamily="18" charset="0"/>
                </a:endParaRPr>
              </a:p>
              <a:p>
                <a:pPr lvl="1"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∇</m:t>
                      </m:r>
                      <m:r>
                        <a:rPr lang="en-CA" altLang="zh-CN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CA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CA" altLang="zh-CN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altLang="zh-CN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p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altLang="zh-CN" sz="2400" dirty="0">
                  <a:ea typeface="微软雅黑" panose="020B0503020204020204" pitchFamily="34" charset="-122"/>
                </a:endParaRPr>
              </a:p>
              <a:p>
                <a:pPr marL="800100" lvl="1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ea typeface="微软雅黑" panose="020B0503020204020204" pitchFamily="34" charset="-122"/>
                  </a:rPr>
                  <a:t>梯度下降利用所有的训练样本计算梯度</a:t>
                </a:r>
                <a:endParaRPr lang="en-US" altLang="zh-CN" sz="2400" dirty="0">
                  <a:ea typeface="微软雅黑" panose="020B0503020204020204" pitchFamily="34" charset="-122"/>
                </a:endParaRPr>
              </a:p>
              <a:p>
                <a:pPr lvl="1"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1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altLang="zh-CN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m:rPr>
                          <m:nor/>
                        </m:rPr>
                        <a:rPr lang="zh-CN" altLang="en-US" sz="2400" dirty="0">
                          <a:ea typeface="微软雅黑" panose="020B0503020204020204" pitchFamily="34" charset="-122"/>
                        </a:rPr>
                        <m:t> </m:t>
                      </m:r>
                      <m:sSub>
                        <m:sSub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1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zh-CN" altLang="en-US" sz="2400" i="1">
                          <a:latin typeface="Cambria Math" panose="02040503050406030204" pitchFamily="18" charset="0"/>
                        </a:rPr>
                        <m:t>𝛾</m:t>
                      </m:r>
                      <m:f>
                        <m:f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altLang="zh-CN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p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altLang="zh-CN" sz="2400" dirty="0"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0C08C051-F19C-4D5C-A89A-4CDD6B3F3A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911" y="1039842"/>
                <a:ext cx="9846093" cy="3986219"/>
              </a:xfrm>
              <a:prstGeom prst="rect">
                <a:avLst/>
              </a:prstGeom>
              <a:blipFill>
                <a:blip r:embed="rId3"/>
                <a:stretch>
                  <a:fillRect l="-929" t="-1378" r="-62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0202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99AEC92B-C0EC-4357-BFA1-746FDADB79EC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DB6CA4AC-C642-4639-97AA-9530DAA90D2C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梯度下降算法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0C08C051-F19C-4D5C-A89A-4CDD6B3F3A98}"/>
                  </a:ext>
                </a:extLst>
              </p:cNvPr>
              <p:cNvSpPr txBox="1"/>
              <p:nvPr/>
            </p:nvSpPr>
            <p:spPr>
              <a:xfrm>
                <a:off x="206987" y="741656"/>
                <a:ext cx="11498106" cy="5472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2400" b="1" dirty="0">
                    <a:ea typeface="微软雅黑" panose="020B0503020204020204" pitchFamily="34" charset="-122"/>
                  </a:rPr>
                  <a:t>梯度下降或全批梯度下降</a:t>
                </a:r>
                <a:r>
                  <a:rPr lang="en-US" altLang="zh-CN" sz="2400" b="1" dirty="0">
                    <a:ea typeface="微软雅黑" panose="020B0503020204020204" pitchFamily="34" charset="-122"/>
                  </a:rPr>
                  <a:t>(Gradient descent or full-batch gradient descent )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ea typeface="微软雅黑" panose="020B0503020204020204" pitchFamily="34" charset="-122"/>
                  </a:rPr>
                  <a:t>损失函数的梯度为</a:t>
                </a:r>
                <a:endParaRPr lang="en-CA" altLang="zh-CN" sz="240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∇</m:t>
                      </m:r>
                      <m:r>
                        <a:rPr lang="en-CA" altLang="zh-CN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CA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CA" altLang="zh-CN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altLang="zh-CN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CA" altLang="zh-CN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p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altLang="zh-CN" sz="2400" dirty="0">
                  <a:ea typeface="微软雅黑" panose="020B0503020204020204" pitchFamily="34" charset="-122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ea typeface="微软雅黑" panose="020B0503020204020204" pitchFamily="34" charset="-122"/>
                  </a:rPr>
                  <a:t>损失函数的梯度为所有训练样本特征向量的线性组合，其中第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sz="2400" dirty="0">
                    <a:ea typeface="微软雅黑" panose="020B0503020204020204" pitchFamily="34" charset="-122"/>
                  </a:rPr>
                  <a:t>个样本的线性组合系数为</a:t>
                </a:r>
                <a14:m>
                  <m:oMath xmlns:m="http://schemas.openxmlformats.org/officeDocument/2006/math">
                    <m:r>
                      <a:rPr lang="zh-CN" altLang="en-US" sz="24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zh-CN" altLang="en-US" sz="2400" i="1"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zh-CN" altLang="en-US" sz="2400" i="1">
                            <a:latin typeface="Cambria Math" panose="02040503050406030204" pitchFamily="18" charset="0"/>
                          </a:rPr>
                          <m:t>𝝎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</a:rPr>
                      <m:t>)−</m:t>
                    </m:r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400" dirty="0">
                    <a:ea typeface="微软雅黑" panose="020B0503020204020204" pitchFamily="34" charset="-122"/>
                  </a:rPr>
                  <a:t>。</a:t>
                </a:r>
                <a:endParaRPr lang="en-CA" altLang="zh-CN" sz="2400" dirty="0">
                  <a:ea typeface="微软雅黑" panose="020B0503020204020204" pitchFamily="34" charset="-122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ea typeface="微软雅黑" panose="020B0503020204020204" pitchFamily="34" charset="-122"/>
                  </a:rPr>
                  <a:t>如果第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sz="2400" dirty="0">
                    <a:ea typeface="微软雅黑" panose="020B0503020204020204" pitchFamily="34" charset="-122"/>
                  </a:rPr>
                  <a:t>个样本的真实标签为</a:t>
                </a:r>
                <a:r>
                  <a:rPr lang="en-CA" altLang="zh-CN" sz="2400" dirty="0">
                    <a:ea typeface="微软雅黑" panose="020B0503020204020204" pitchFamily="34" charset="-122"/>
                  </a:rPr>
                  <a:t>1</a:t>
                </a:r>
                <a:r>
                  <a:rPr lang="zh-CN" altLang="en-US" sz="2400" dirty="0">
                    <a:ea typeface="微软雅黑" panose="020B0503020204020204" pitchFamily="34" charset="-122"/>
                  </a:rPr>
                  <a:t>，而且模型预测标签为</a:t>
                </a:r>
                <a:r>
                  <a:rPr lang="en-CA" altLang="zh-CN" sz="2400" dirty="0">
                    <a:ea typeface="微软雅黑" panose="020B0503020204020204" pitchFamily="34" charset="-122"/>
                  </a:rPr>
                  <a:t>1</a:t>
                </a:r>
                <a:r>
                  <a:rPr lang="zh-CN" altLang="en-US" sz="2400" dirty="0">
                    <a:ea typeface="微软雅黑" panose="020B0503020204020204" pitchFamily="34" charset="-122"/>
                  </a:rPr>
                  <a:t>的概率很大，那么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CA" altLang="zh-CN" sz="24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zh-CN" altLang="en-US" sz="2400" i="1"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zh-CN" altLang="en-US" sz="2400" i="1">
                            <a:latin typeface="Cambria Math" panose="02040503050406030204" pitchFamily="18" charset="0"/>
                          </a:rPr>
                          <m:t>𝝎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400" dirty="0">
                    <a:ea typeface="微软雅黑" panose="020B0503020204020204" pitchFamily="34" charset="-122"/>
                  </a:rPr>
                  <a:t>很小，代表第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sz="2400" dirty="0">
                    <a:ea typeface="微软雅黑" panose="020B0503020204020204" pitchFamily="34" charset="-122"/>
                  </a:rPr>
                  <a:t>个样本对梯度的贡献小。</a:t>
                </a:r>
                <a:endParaRPr lang="en-CA" altLang="zh-CN" sz="2400" dirty="0">
                  <a:ea typeface="微软雅黑" panose="020B0503020204020204" pitchFamily="34" charset="-122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ea typeface="微软雅黑" panose="020B0503020204020204" pitchFamily="34" charset="-122"/>
                  </a:rPr>
                  <a:t>如果第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sz="2400" dirty="0">
                    <a:ea typeface="微软雅黑" panose="020B0503020204020204" pitchFamily="34" charset="-122"/>
                  </a:rPr>
                  <a:t>个样本的真实标签为</a:t>
                </a:r>
                <a:r>
                  <a:rPr lang="en-CA" altLang="zh-CN" sz="2400" dirty="0">
                    <a:ea typeface="微软雅黑" panose="020B0503020204020204" pitchFamily="34" charset="-122"/>
                  </a:rPr>
                  <a:t>1</a:t>
                </a:r>
                <a:r>
                  <a:rPr lang="zh-CN" altLang="en-US" sz="2400" dirty="0">
                    <a:ea typeface="微软雅黑" panose="020B0503020204020204" pitchFamily="34" charset="-122"/>
                  </a:rPr>
                  <a:t>，而且模型预测标签为</a:t>
                </a:r>
                <a:r>
                  <a:rPr lang="en-CA" altLang="zh-CN" sz="2400" dirty="0">
                    <a:ea typeface="微软雅黑" panose="020B0503020204020204" pitchFamily="34" charset="-122"/>
                  </a:rPr>
                  <a:t>1</a:t>
                </a:r>
                <a:r>
                  <a:rPr lang="zh-CN" altLang="en-US" sz="2400" dirty="0">
                    <a:ea typeface="微软雅黑" panose="020B0503020204020204" pitchFamily="34" charset="-122"/>
                  </a:rPr>
                  <a:t>的概率很小，那么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CA" altLang="zh-CN" sz="24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zh-CN" altLang="en-US" sz="2400" i="1"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zh-CN" altLang="en-US" sz="2400" i="1">
                            <a:latin typeface="Cambria Math" panose="02040503050406030204" pitchFamily="18" charset="0"/>
                          </a:rPr>
                          <m:t>𝝎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400" dirty="0">
                    <a:ea typeface="微软雅黑" panose="020B0503020204020204" pitchFamily="34" charset="-122"/>
                  </a:rPr>
                  <a:t>很大，代表第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sz="2400" dirty="0">
                    <a:ea typeface="微软雅黑" panose="020B0503020204020204" pitchFamily="34" charset="-122"/>
                  </a:rPr>
                  <a:t>个样本对梯度的贡献大。</a:t>
                </a:r>
                <a:endParaRPr lang="en-CA" altLang="zh-CN" sz="2400" dirty="0"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0C08C051-F19C-4D5C-A89A-4CDD6B3F3A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987" y="741656"/>
                <a:ext cx="11498106" cy="5472717"/>
              </a:xfrm>
              <a:prstGeom prst="rect">
                <a:avLst/>
              </a:prstGeom>
              <a:blipFill>
                <a:blip r:embed="rId3"/>
                <a:stretch>
                  <a:fillRect l="-848" r="-371" b="-156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02097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/>
              <p:cNvSpPr txBox="1"/>
              <p:nvPr/>
            </p:nvSpPr>
            <p:spPr>
              <a:xfrm>
                <a:off x="244302" y="714952"/>
                <a:ext cx="10475945" cy="49704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2800" b="1" dirty="0">
                    <a:ea typeface="微软雅黑" panose="020B0503020204020204" pitchFamily="34" charset="-122"/>
                  </a:rPr>
                  <a:t>随机梯度下降</a:t>
                </a:r>
                <a:r>
                  <a:rPr lang="en-US" altLang="zh-CN" sz="2800" b="1" dirty="0">
                    <a:ea typeface="微软雅黑" panose="020B0503020204020204" pitchFamily="34" charset="-122"/>
                  </a:rPr>
                  <a:t>(Stochastic gradient descent)</a:t>
                </a:r>
                <a:endParaRPr lang="en-US" altLang="zh-CN" sz="3200" b="1" dirty="0">
                  <a:ea typeface="微软雅黑" panose="020B0503020204020204" pitchFamily="34" charset="-122"/>
                </a:endParaRP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ea typeface="微软雅黑" panose="020B0503020204020204" pitchFamily="34" charset="-122"/>
                  </a:rPr>
                  <a:t>梯度下降利用所有训练样本计算梯度。如果训练样本大，计算量巨大。</a:t>
                </a:r>
                <a:endParaRPr lang="en-US" altLang="zh-CN" sz="2400" dirty="0">
                  <a:ea typeface="微软雅黑" panose="020B0503020204020204" pitchFamily="34" charset="-122"/>
                </a:endParaRP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ea typeface="微软雅黑" panose="020B0503020204020204" pitchFamily="34" charset="-122"/>
                  </a:rPr>
                  <a:t>随机梯度下降在每一次迭代中，随机抽取一个训练样本用于梯度估计。</a:t>
                </a:r>
                <a:endParaRPr lang="en-US" altLang="zh-CN" sz="2400" dirty="0">
                  <a:ea typeface="微软雅黑" panose="020B0503020204020204" pitchFamily="34" charset="-122"/>
                </a:endParaRPr>
              </a:p>
              <a:p>
                <a:pPr lvl="1">
                  <a:spcBef>
                    <a:spcPts val="1200"/>
                  </a:spcBef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zh-CN" altLang="en-US" sz="28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800" i="1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p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8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≈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CA" altLang="zh-CN" sz="28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zh-CN" altLang="en-US" sz="28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800" i="1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p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CA" altLang="zh-CN" sz="28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CA" altLang="zh-CN" sz="2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altLang="zh-CN" sz="2400" dirty="0">
                  <a:ea typeface="微软雅黑" panose="020B0503020204020204" pitchFamily="34" charset="-122"/>
                </a:endParaRPr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ea typeface="微软雅黑" panose="020B0503020204020204" pitchFamily="34" charset="-122"/>
                  </a:rPr>
                  <a:t>随机梯度下降利用所计算的近似梯度更新参数：</a:t>
                </a:r>
                <a:endParaRPr lang="en-US" altLang="zh-CN" sz="2800" i="1" dirty="0">
                  <a:latin typeface="Cambria Math" panose="020405030504060302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800" b="1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b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altLang="zh-CN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m:rPr>
                          <m:nor/>
                        </m:rPr>
                        <a:rPr lang="zh-CN" altLang="en-US" sz="2800" dirty="0">
                          <a:ea typeface="微软雅黑" panose="020B0503020204020204" pitchFamily="34" charset="-122"/>
                        </a:rPr>
                        <m:t> </m:t>
                      </m:r>
                      <m:sSub>
                        <m:sSub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800" b="1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b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sz="2800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zh-CN" altLang="en-US" sz="2800" i="1">
                          <a:latin typeface="Cambria Math" panose="02040503050406030204" pitchFamily="18" charset="0"/>
                        </a:rPr>
                        <m:t>𝛾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CA" altLang="zh-CN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zh-CN" altLang="en-US" sz="2800" i="1">
                              <a:latin typeface="Cambria Math" panose="02040503050406030204" pitchFamily="18" charset="0"/>
                            </a:rPr>
                            <m:t>𝜎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800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  <m:sup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CA" altLang="zh-CN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  <m:sSub>
                        <m:sSub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US" altLang="zh-CN" sz="2400" dirty="0">
                  <a:ea typeface="微软雅黑" panose="020B0503020204020204" pitchFamily="34" charset="-122"/>
                </a:endParaRPr>
              </a:p>
              <a:p>
                <a:pPr lvl="1">
                  <a:lnSpc>
                    <a:spcPct val="150000"/>
                  </a:lnSpc>
                </a:pPr>
                <a:r>
                  <a:rPr lang="en-US" altLang="zh-CN" sz="2400" dirty="0">
                    <a:ea typeface="Cambria Math" panose="02040503050406030204" pitchFamily="18" charset="0"/>
                  </a:rPr>
                  <a:t>, </a:t>
                </a: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其中</a:t>
                </a:r>
                <a:r>
                  <a:rPr lang="en-US" altLang="zh-CN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CA" altLang="zh-CN" sz="2400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zh-CN" altLang="en-US" sz="2400" dirty="0">
                    <a:ea typeface="微软雅黑" panose="020B0503020204020204" pitchFamily="34" charset="-122"/>
                  </a:rPr>
                  <a:t>为随机抽取一个样本的索引或序号。</a:t>
                </a:r>
              </a:p>
            </p:txBody>
          </p:sp>
        </mc:Choice>
        <mc:Fallback xmlns="">
          <p:sp>
            <p:nvSpPr>
              <p:cNvPr id="9" name="文本框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4302" y="714952"/>
                <a:ext cx="10475945" cy="4970400"/>
              </a:xfrm>
              <a:prstGeom prst="rect">
                <a:avLst/>
              </a:prstGeom>
              <a:blipFill>
                <a:blip r:embed="rId3"/>
                <a:stretch>
                  <a:fillRect l="-1163" b="-1838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67D31456-2A0E-4E98-917F-761A32013273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CB6921BF-2C79-446E-9333-92FF911A77A2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梯度下降算法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003183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/>
              <p:cNvSpPr txBox="1"/>
              <p:nvPr/>
            </p:nvSpPr>
            <p:spPr>
              <a:xfrm>
                <a:off x="244302" y="724288"/>
                <a:ext cx="11707051" cy="594585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zh-CN" altLang="en-US" sz="2800" b="1" dirty="0">
                    <a:ea typeface="微软雅黑" panose="020B0503020204020204" pitchFamily="34" charset="-122"/>
                  </a:rPr>
                  <a:t>小批量随机梯度下降</a:t>
                </a:r>
                <a:r>
                  <a:rPr lang="en-US" altLang="zh-CN" sz="2800" b="1" dirty="0">
                    <a:ea typeface="微软雅黑" panose="020B0503020204020204" pitchFamily="34" charset="-122"/>
                  </a:rPr>
                  <a:t>(mini-batch stochastic gradient descent)</a:t>
                </a:r>
                <a:endParaRPr lang="en-US" altLang="zh-CN" sz="3200" b="1" dirty="0">
                  <a:ea typeface="微软雅黑" panose="020B0503020204020204" pitchFamily="34" charset="-122"/>
                </a:endParaRPr>
              </a:p>
              <a:p>
                <a:pPr marL="742950" lvl="1" indent="-28575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ea typeface="微软雅黑" panose="020B0503020204020204" pitchFamily="34" charset="-122"/>
                  </a:rPr>
                  <a:t>梯度下降利用所有训练样本计算梯度。如果训练样本大，计算量巨大。</a:t>
                </a:r>
                <a:endParaRPr lang="en-US" altLang="zh-CN" sz="2400" dirty="0">
                  <a:ea typeface="微软雅黑" panose="020B0503020204020204" pitchFamily="34" charset="-122"/>
                </a:endParaRPr>
              </a:p>
              <a:p>
                <a:pPr marL="742950" lvl="1" indent="-28575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ea typeface="微软雅黑" panose="020B0503020204020204" pitchFamily="34" charset="-122"/>
                  </a:rPr>
                  <a:t>小批量随机梯度下降在每一次迭代中，随机抽取一部分训练样本用于估计梯度。</a:t>
                </a:r>
                <a:endParaRPr lang="en-US" altLang="zh-CN" sz="2400" dirty="0">
                  <a:ea typeface="微软雅黑" panose="020B0503020204020204" pitchFamily="34" charset="-122"/>
                </a:endParaRPr>
              </a:p>
              <a:p>
                <a:pPr lvl="1"/>
                <a:endParaRPr lang="en-US" altLang="zh-CN" sz="2400" dirty="0">
                  <a:ea typeface="微软雅黑" panose="020B0503020204020204" pitchFamily="34" charset="-122"/>
                </a:endParaRPr>
              </a:p>
              <a:p>
                <a:pPr lvl="1" algn="ctr">
                  <a:spcBef>
                    <a:spcPts val="1200"/>
                  </a:spcBef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altLang="zh-CN" sz="28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zh-CN" altLang="en-US" sz="28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800" i="1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p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8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≈</m:t>
                          </m:r>
                          <m:f>
                            <m:f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CA" altLang="zh-CN" sz="2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m:rPr>
                                  <m:sty m:val="p"/>
                                </m:rPr>
                                <a:rPr lang="el-GR" altLang="zh-CN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Γ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den>
                          </m:f>
                          <m:nary>
                            <m:naryPr>
                              <m:chr m:val="∑"/>
                              <m:supHide m:val="on"/>
                              <m:ctrlPr>
                                <a:rPr lang="zh-CN" altLang="en-US" sz="2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m:rPr>
                                  <m:sty m:val="p"/>
                                </m:rPr>
                                <a:rPr lang="el-GR" altLang="zh-CN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Γ</m:t>
                              </m:r>
                            </m:sub>
                            <m:sup/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zh-CN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8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altLang="zh-CN" sz="28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zh-CN" altLang="en-US" sz="2800" i="1"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p>
                                    <m:sSupPr>
                                      <m:ctrlPr>
                                        <a:rPr lang="en-US" altLang="zh-CN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zh-CN" altLang="en-US" sz="2800" i="1">
                                          <a:latin typeface="Cambria Math" panose="02040503050406030204" pitchFamily="18" charset="0"/>
                                        </a:rPr>
                                        <m:t>𝝎</m:t>
                                      </m:r>
                                    </m:e>
                                    <m:sup>
                                      <m:r>
                                        <a:rPr lang="en-US" altLang="zh-CN" sz="2800" i="1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sSub>
                                    <m:sSubPr>
                                      <m:ctrlPr>
                                        <a:rPr lang="en-US" altLang="zh-CN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800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altLang="zh-CN" sz="28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d>
                              <m:sSub>
                                <m:sSub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e>
                      </m:nary>
                    </m:oMath>
                  </m:oMathPara>
                </a14:m>
                <a:endParaRPr lang="en-US" altLang="zh-CN" sz="2400" dirty="0">
                  <a:ea typeface="微软雅黑" panose="020B0503020204020204" pitchFamily="34" charset="-122"/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ea typeface="微软雅黑" panose="020B0503020204020204" pitchFamily="34" charset="-122"/>
                  </a:rPr>
                  <a:t>小批量随机梯度下降利用所计算的近似梯度更新参数：</a:t>
                </a:r>
                <a:endParaRPr lang="en-US" altLang="zh-CN" sz="2800" i="1" dirty="0">
                  <a:latin typeface="Cambria Math" panose="020405030504060302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altLang="zh-CN" sz="2400" dirty="0">
                  <a:ea typeface="微软雅黑" panose="020B0503020204020204" pitchFamily="34" charset="-122"/>
                </a:endParaRPr>
              </a:p>
              <a:p>
                <a:pPr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800" b="1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b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altLang="zh-CN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m:rPr>
                          <m:nor/>
                        </m:rPr>
                        <a:rPr lang="zh-CN" altLang="en-US" sz="2800" dirty="0">
                          <a:ea typeface="微软雅黑" panose="020B0503020204020204" pitchFamily="34" charset="-122"/>
                        </a:rPr>
                        <m:t> </m:t>
                      </m:r>
                      <m:sSub>
                        <m:sSub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800" b="1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b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sz="2800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zh-CN" altLang="en-US" sz="2800" i="1">
                          <a:latin typeface="Cambria Math" panose="02040503050406030204" pitchFamily="18" charset="0"/>
                        </a:rPr>
                        <m:t>𝛾</m:t>
                      </m:r>
                      <m:f>
                        <m:fPr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altLang="zh-CN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m:rPr>
                              <m:sty m:val="p"/>
                            </m:rPr>
                            <a:rPr lang="el-GR" altLang="zh-CN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Γ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|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zh-CN" altLang="en-US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m:rPr>
                              <m:sty m:val="p"/>
                            </m:rPr>
                            <a:rPr lang="el-GR" altLang="zh-CN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Γ</m:t>
                          </m:r>
                        </m:sub>
                        <m:sup/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zh-CN" altLang="en-US" sz="28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800" i="1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p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altLang="zh-CN" sz="2400" dirty="0">
                  <a:ea typeface="微软雅黑" panose="020B0503020204020204" pitchFamily="34" charset="-122"/>
                </a:endParaRPr>
              </a:p>
              <a:p>
                <a:pPr lvl="1"/>
                <a:endParaRPr lang="en-US" altLang="zh-CN" sz="2400" dirty="0">
                  <a:ea typeface="微软雅黑" panose="020B0503020204020204" pitchFamily="34" charset="-122"/>
                </a:endParaRPr>
              </a:p>
              <a:p>
                <a:pPr lvl="1"/>
                <a:r>
                  <a:rPr lang="en-US" altLang="zh-CN" sz="2400" dirty="0">
                    <a:ea typeface="Cambria Math" panose="02040503050406030204" pitchFamily="18" charset="0"/>
                  </a:rPr>
                  <a:t>, </a:t>
                </a: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其中</a:t>
                </a:r>
                <a:r>
                  <a:rPr lang="en-US" altLang="zh-CN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Γ</m:t>
                    </m:r>
                  </m:oMath>
                </a14:m>
                <a:r>
                  <a:rPr lang="zh-CN" altLang="en-US" sz="2400" dirty="0">
                    <a:ea typeface="微软雅黑" panose="020B0503020204020204" pitchFamily="34" charset="-122"/>
                  </a:rPr>
                  <a:t>为随机抽选样本索引的集合。</a:t>
                </a:r>
                <a:r>
                  <a:rPr lang="en-US" altLang="zh-CN" sz="24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|</m:t>
                    </m:r>
                    <m:r>
                      <m:rPr>
                        <m:sty m:val="p"/>
                      </m:rPr>
                      <a:rPr lang="el-GR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Γ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en-US" altLang="zh-CN" sz="2400" dirty="0">
                    <a:ea typeface="微软雅黑" panose="020B0503020204020204" pitchFamily="34" charset="-122"/>
                  </a:rPr>
                  <a:t> </a:t>
                </a:r>
                <a:r>
                  <a:rPr lang="zh-CN" altLang="en-US" sz="2400" dirty="0">
                    <a:ea typeface="微软雅黑" panose="020B0503020204020204" pitchFamily="34" charset="-122"/>
                  </a:rPr>
                  <a:t>为集合元素个数。</a:t>
                </a:r>
                <a:r>
                  <a:rPr lang="en-US" altLang="zh-CN" sz="2400" dirty="0">
                    <a:ea typeface="微软雅黑" panose="020B0503020204020204" pitchFamily="34" charset="-122"/>
                  </a:rPr>
                  <a:t> </a:t>
                </a:r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9" name="文本框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4302" y="724288"/>
                <a:ext cx="11707051" cy="5945858"/>
              </a:xfrm>
              <a:prstGeom prst="rect">
                <a:avLst/>
              </a:prstGeom>
              <a:blipFill>
                <a:blip r:embed="rId3"/>
                <a:stretch>
                  <a:fillRect l="-1041" t="-1231" b="-1436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67D31456-2A0E-4E98-917F-761A32013273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C750E6C7-C46B-4DCA-8DEB-F06F359A91C7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梯度下降算法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245257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108155" y="956624"/>
            <a:ext cx="45389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b="1" dirty="0">
                <a:ea typeface="微软雅黑" panose="020B0503020204020204" pitchFamily="34" charset="-122"/>
              </a:rPr>
              <a:t>梯度下降 </a:t>
            </a:r>
            <a:r>
              <a:rPr lang="en-US" altLang="zh-CN" sz="2800" b="1" dirty="0">
                <a:ea typeface="微软雅黑" panose="020B0503020204020204" pitchFamily="34" charset="-122"/>
              </a:rPr>
              <a:t>vs </a:t>
            </a:r>
            <a:r>
              <a:rPr lang="zh-CN" altLang="en-US" sz="2800" b="1" dirty="0">
                <a:ea typeface="微软雅黑" panose="020B0503020204020204" pitchFamily="34" charset="-122"/>
              </a:rPr>
              <a:t>随机梯度下降</a:t>
            </a:r>
            <a:endParaRPr lang="en-US" altLang="zh-CN" sz="2800" b="1" dirty="0">
              <a:ea typeface="微软雅黑" panose="020B0503020204020204" pitchFamily="34" charset="-122"/>
            </a:endParaRPr>
          </a:p>
        </p:txBody>
      </p:sp>
      <p:pic>
        <p:nvPicPr>
          <p:cNvPr id="6154" name="Picture 10" descr="See the source image">
            <a:extLst>
              <a:ext uri="{FF2B5EF4-FFF2-40B4-BE49-F238E27FC236}">
                <a16:creationId xmlns:a16="http://schemas.microsoft.com/office/drawing/2014/main" id="{D0BD4476-338A-43CC-BF3A-0A268DAE55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2350" y="1038710"/>
            <a:ext cx="3329056" cy="2220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7987F6E-082D-4382-AF99-1A26E3DE32E0}"/>
              </a:ext>
            </a:extLst>
          </p:cNvPr>
          <p:cNvSpPr txBox="1"/>
          <p:nvPr/>
        </p:nvSpPr>
        <p:spPr>
          <a:xfrm>
            <a:off x="8841553" y="3542006"/>
            <a:ext cx="309428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ea typeface="微软雅黑" panose="020B0503020204020204" pitchFamily="34" charset="-122"/>
              </a:rPr>
              <a:t>等高线示意图</a:t>
            </a:r>
            <a:r>
              <a:rPr lang="en-US" altLang="zh-CN" sz="1600" dirty="0">
                <a:ea typeface="微软雅黑" panose="020B0503020204020204" pitchFamily="34" charset="-122"/>
                <a:hlinkClick r:id="rId4"/>
              </a:rPr>
              <a:t>https://getoutside.ordnancesurvey.co.uk/guides/understanding-map-contour-lines-for-beginners/</a:t>
            </a:r>
            <a:endParaRPr lang="en-US" altLang="zh-CN" sz="1600" dirty="0">
              <a:ea typeface="微软雅黑" panose="020B0503020204020204" pitchFamily="34" charset="-122"/>
            </a:endParaRPr>
          </a:p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89" name="组合 88">
            <a:extLst>
              <a:ext uri="{FF2B5EF4-FFF2-40B4-BE49-F238E27FC236}">
                <a16:creationId xmlns:a16="http://schemas.microsoft.com/office/drawing/2014/main" id="{4EE3FAB9-AF55-4E55-A5C1-E7B359401856}"/>
              </a:ext>
            </a:extLst>
          </p:cNvPr>
          <p:cNvGrpSpPr/>
          <p:nvPr/>
        </p:nvGrpSpPr>
        <p:grpSpPr>
          <a:xfrm>
            <a:off x="95712" y="1479844"/>
            <a:ext cx="8643823" cy="5353671"/>
            <a:chOff x="95712" y="1479844"/>
            <a:chExt cx="8643823" cy="5353671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F745433E-B1D2-4AEA-9D28-85EAB0251BE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5712" y="1479844"/>
              <a:ext cx="8643823" cy="5353671"/>
              <a:chOff x="1642397" y="858982"/>
              <a:chExt cx="9394977" cy="5818909"/>
            </a:xfrm>
          </p:grpSpPr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9D8C371A-A0C0-4FCA-A7D8-89F612807154}"/>
                  </a:ext>
                </a:extLst>
              </p:cNvPr>
              <p:cNvSpPr/>
              <p:nvPr/>
            </p:nvSpPr>
            <p:spPr>
              <a:xfrm rot="3126670">
                <a:off x="8678874" y="1026794"/>
                <a:ext cx="1470308" cy="2969348"/>
              </a:xfrm>
              <a:prstGeom prst="ellipse">
                <a:avLst/>
              </a:prstGeom>
              <a:noFill/>
              <a:ln w="28575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任意多边形: 形状 20">
                <a:extLst>
                  <a:ext uri="{FF2B5EF4-FFF2-40B4-BE49-F238E27FC236}">
                    <a16:creationId xmlns:a16="http://schemas.microsoft.com/office/drawing/2014/main" id="{D853B68B-DE34-4450-8B65-DBE7B3F50A45}"/>
                  </a:ext>
                </a:extLst>
              </p:cNvPr>
              <p:cNvSpPr/>
              <p:nvPr/>
            </p:nvSpPr>
            <p:spPr>
              <a:xfrm>
                <a:off x="7790836" y="858982"/>
                <a:ext cx="2803273" cy="3015639"/>
              </a:xfrm>
              <a:custGeom>
                <a:avLst/>
                <a:gdLst>
                  <a:gd name="connsiteX0" fmla="*/ 983709 w 2803273"/>
                  <a:gd name="connsiteY0" fmla="*/ 0 h 3015639"/>
                  <a:gd name="connsiteX1" fmla="*/ 632728 w 2803273"/>
                  <a:gd name="connsiteY1" fmla="*/ 683491 h 3015639"/>
                  <a:gd name="connsiteX2" fmla="*/ 69309 w 2803273"/>
                  <a:gd name="connsiteY2" fmla="*/ 2170545 h 3015639"/>
                  <a:gd name="connsiteX3" fmla="*/ 198619 w 2803273"/>
                  <a:gd name="connsiteY3" fmla="*/ 2881745 h 3015639"/>
                  <a:gd name="connsiteX4" fmla="*/ 1768800 w 2803273"/>
                  <a:gd name="connsiteY4" fmla="*/ 3011054 h 3015639"/>
                  <a:gd name="connsiteX5" fmla="*/ 2803273 w 2803273"/>
                  <a:gd name="connsiteY5" fmla="*/ 2974109 h 3015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03273" h="3015639">
                    <a:moveTo>
                      <a:pt x="983709" y="0"/>
                    </a:moveTo>
                    <a:cubicBezTo>
                      <a:pt x="884418" y="160867"/>
                      <a:pt x="785128" y="321734"/>
                      <a:pt x="632728" y="683491"/>
                    </a:cubicBezTo>
                    <a:cubicBezTo>
                      <a:pt x="480328" y="1045248"/>
                      <a:pt x="141660" y="1804169"/>
                      <a:pt x="69309" y="2170545"/>
                    </a:cubicBezTo>
                    <a:cubicBezTo>
                      <a:pt x="-3042" y="2536921"/>
                      <a:pt x="-84629" y="2741660"/>
                      <a:pt x="198619" y="2881745"/>
                    </a:cubicBezTo>
                    <a:cubicBezTo>
                      <a:pt x="481867" y="3021830"/>
                      <a:pt x="1334691" y="2995660"/>
                      <a:pt x="1768800" y="3011054"/>
                    </a:cubicBezTo>
                    <a:cubicBezTo>
                      <a:pt x="2202909" y="3026448"/>
                      <a:pt x="2503091" y="3000278"/>
                      <a:pt x="2803273" y="2974109"/>
                    </a:cubicBezTo>
                  </a:path>
                </a:pathLst>
              </a:custGeom>
              <a:noFill/>
              <a:ln w="28575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任意多边形: 形状 21">
                <a:extLst>
                  <a:ext uri="{FF2B5EF4-FFF2-40B4-BE49-F238E27FC236}">
                    <a16:creationId xmlns:a16="http://schemas.microsoft.com/office/drawing/2014/main" id="{94D159BB-1604-4510-B991-F317F52D4186}"/>
                  </a:ext>
                </a:extLst>
              </p:cNvPr>
              <p:cNvSpPr/>
              <p:nvPr/>
            </p:nvSpPr>
            <p:spPr>
              <a:xfrm>
                <a:off x="7347569" y="858982"/>
                <a:ext cx="3689805" cy="3805648"/>
              </a:xfrm>
              <a:custGeom>
                <a:avLst/>
                <a:gdLst>
                  <a:gd name="connsiteX0" fmla="*/ 494024 w 3689805"/>
                  <a:gd name="connsiteY0" fmla="*/ 0 h 3805648"/>
                  <a:gd name="connsiteX1" fmla="*/ 290824 w 3689805"/>
                  <a:gd name="connsiteY1" fmla="*/ 812800 h 3805648"/>
                  <a:gd name="connsiteX2" fmla="*/ 143042 w 3689805"/>
                  <a:gd name="connsiteY2" fmla="*/ 1653309 h 3805648"/>
                  <a:gd name="connsiteX3" fmla="*/ 13733 w 3689805"/>
                  <a:gd name="connsiteY3" fmla="*/ 2576945 h 3805648"/>
                  <a:gd name="connsiteX4" fmla="*/ 106096 w 3689805"/>
                  <a:gd name="connsiteY4" fmla="*/ 3001818 h 3805648"/>
                  <a:gd name="connsiteX5" fmla="*/ 918896 w 3689805"/>
                  <a:gd name="connsiteY5" fmla="*/ 3454400 h 3805648"/>
                  <a:gd name="connsiteX6" fmla="*/ 2184278 w 3689805"/>
                  <a:gd name="connsiteY6" fmla="*/ 3740727 h 3805648"/>
                  <a:gd name="connsiteX7" fmla="*/ 3255696 w 3689805"/>
                  <a:gd name="connsiteY7" fmla="*/ 3786909 h 3805648"/>
                  <a:gd name="connsiteX8" fmla="*/ 3532787 w 3689805"/>
                  <a:gd name="connsiteY8" fmla="*/ 3805382 h 3805648"/>
                  <a:gd name="connsiteX9" fmla="*/ 3689805 w 3689805"/>
                  <a:gd name="connsiteY9" fmla="*/ 3796145 h 3805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89805" h="3805648">
                    <a:moveTo>
                      <a:pt x="494024" y="0"/>
                    </a:moveTo>
                    <a:cubicBezTo>
                      <a:pt x="421672" y="268624"/>
                      <a:pt x="349321" y="537249"/>
                      <a:pt x="290824" y="812800"/>
                    </a:cubicBezTo>
                    <a:cubicBezTo>
                      <a:pt x="232327" y="1088351"/>
                      <a:pt x="189224" y="1359285"/>
                      <a:pt x="143042" y="1653309"/>
                    </a:cubicBezTo>
                    <a:cubicBezTo>
                      <a:pt x="96860" y="1947333"/>
                      <a:pt x="19891" y="2352194"/>
                      <a:pt x="13733" y="2576945"/>
                    </a:cubicBezTo>
                    <a:cubicBezTo>
                      <a:pt x="7575" y="2801696"/>
                      <a:pt x="-44764" y="2855576"/>
                      <a:pt x="106096" y="3001818"/>
                    </a:cubicBezTo>
                    <a:cubicBezTo>
                      <a:pt x="256956" y="3148060"/>
                      <a:pt x="572532" y="3331249"/>
                      <a:pt x="918896" y="3454400"/>
                    </a:cubicBezTo>
                    <a:cubicBezTo>
                      <a:pt x="1265260" y="3577551"/>
                      <a:pt x="1794811" y="3685309"/>
                      <a:pt x="2184278" y="3740727"/>
                    </a:cubicBezTo>
                    <a:cubicBezTo>
                      <a:pt x="2573745" y="3796145"/>
                      <a:pt x="3030945" y="3776133"/>
                      <a:pt x="3255696" y="3786909"/>
                    </a:cubicBezTo>
                    <a:cubicBezTo>
                      <a:pt x="3480448" y="3797685"/>
                      <a:pt x="3460436" y="3803843"/>
                      <a:pt x="3532787" y="3805382"/>
                    </a:cubicBezTo>
                    <a:cubicBezTo>
                      <a:pt x="3605138" y="3806921"/>
                      <a:pt x="3647471" y="3801533"/>
                      <a:pt x="3689805" y="3796145"/>
                    </a:cubicBezTo>
                  </a:path>
                </a:pathLst>
              </a:custGeom>
              <a:noFill/>
              <a:ln w="28575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28CECFD0-F016-483B-B202-76A8476BF7AD}"/>
                  </a:ext>
                </a:extLst>
              </p:cNvPr>
              <p:cNvSpPr/>
              <p:nvPr/>
            </p:nvSpPr>
            <p:spPr>
              <a:xfrm>
                <a:off x="6421954" y="858982"/>
                <a:ext cx="4516581" cy="4858327"/>
              </a:xfrm>
              <a:custGeom>
                <a:avLst/>
                <a:gdLst>
                  <a:gd name="connsiteX0" fmla="*/ 0 w 4516581"/>
                  <a:gd name="connsiteY0" fmla="*/ 0 h 4858327"/>
                  <a:gd name="connsiteX1" fmla="*/ 230909 w 4516581"/>
                  <a:gd name="connsiteY1" fmla="*/ 1385454 h 4858327"/>
                  <a:gd name="connsiteX2" fmla="*/ 535709 w 4516581"/>
                  <a:gd name="connsiteY2" fmla="*/ 2641600 h 4858327"/>
                  <a:gd name="connsiteX3" fmla="*/ 914400 w 4516581"/>
                  <a:gd name="connsiteY3" fmla="*/ 3306618 h 4858327"/>
                  <a:gd name="connsiteX4" fmla="*/ 2078181 w 4516581"/>
                  <a:gd name="connsiteY4" fmla="*/ 4193309 h 4858327"/>
                  <a:gd name="connsiteX5" fmla="*/ 3592945 w 4516581"/>
                  <a:gd name="connsiteY5" fmla="*/ 4682836 h 4858327"/>
                  <a:gd name="connsiteX6" fmla="*/ 4516581 w 4516581"/>
                  <a:gd name="connsiteY6" fmla="*/ 4858327 h 4858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6581" h="4858327">
                    <a:moveTo>
                      <a:pt x="0" y="0"/>
                    </a:moveTo>
                    <a:cubicBezTo>
                      <a:pt x="70812" y="472593"/>
                      <a:pt x="141624" y="945187"/>
                      <a:pt x="230909" y="1385454"/>
                    </a:cubicBezTo>
                    <a:cubicBezTo>
                      <a:pt x="320194" y="1825721"/>
                      <a:pt x="421794" y="2321406"/>
                      <a:pt x="535709" y="2641600"/>
                    </a:cubicBezTo>
                    <a:cubicBezTo>
                      <a:pt x="649624" y="2961794"/>
                      <a:pt x="657321" y="3048000"/>
                      <a:pt x="914400" y="3306618"/>
                    </a:cubicBezTo>
                    <a:cubicBezTo>
                      <a:pt x="1171479" y="3565236"/>
                      <a:pt x="1631757" y="3963939"/>
                      <a:pt x="2078181" y="4193309"/>
                    </a:cubicBezTo>
                    <a:cubicBezTo>
                      <a:pt x="2524605" y="4422679"/>
                      <a:pt x="3186545" y="4572000"/>
                      <a:pt x="3592945" y="4682836"/>
                    </a:cubicBezTo>
                    <a:cubicBezTo>
                      <a:pt x="3999345" y="4793672"/>
                      <a:pt x="4257963" y="4825999"/>
                      <a:pt x="4516581" y="4858327"/>
                    </a:cubicBezTo>
                  </a:path>
                </a:pathLst>
              </a:custGeom>
              <a:noFill/>
              <a:ln w="28575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任意多边形: 形状 23">
                <a:extLst>
                  <a:ext uri="{FF2B5EF4-FFF2-40B4-BE49-F238E27FC236}">
                    <a16:creationId xmlns:a16="http://schemas.microsoft.com/office/drawing/2014/main" id="{9B7DA403-66DC-44EB-9E81-71DABA3F059D}"/>
                  </a:ext>
                </a:extLst>
              </p:cNvPr>
              <p:cNvSpPr/>
              <p:nvPr/>
            </p:nvSpPr>
            <p:spPr>
              <a:xfrm>
                <a:off x="5772726" y="942109"/>
                <a:ext cx="4535055" cy="5735782"/>
              </a:xfrm>
              <a:custGeom>
                <a:avLst/>
                <a:gdLst>
                  <a:gd name="connsiteX0" fmla="*/ 0 w 4535055"/>
                  <a:gd name="connsiteY0" fmla="*/ 0 h 5735782"/>
                  <a:gd name="connsiteX1" fmla="*/ 443346 w 4535055"/>
                  <a:gd name="connsiteY1" fmla="*/ 1505527 h 5735782"/>
                  <a:gd name="connsiteX2" fmla="*/ 1293091 w 4535055"/>
                  <a:gd name="connsiteY2" fmla="*/ 3639127 h 5735782"/>
                  <a:gd name="connsiteX3" fmla="*/ 3048000 w 4535055"/>
                  <a:gd name="connsiteY3" fmla="*/ 5052291 h 5735782"/>
                  <a:gd name="connsiteX4" fmla="*/ 4535055 w 4535055"/>
                  <a:gd name="connsiteY4" fmla="*/ 5735782 h 57357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35055" h="5735782">
                    <a:moveTo>
                      <a:pt x="0" y="0"/>
                    </a:moveTo>
                    <a:cubicBezTo>
                      <a:pt x="113915" y="449503"/>
                      <a:pt x="227831" y="899006"/>
                      <a:pt x="443346" y="1505527"/>
                    </a:cubicBezTo>
                    <a:cubicBezTo>
                      <a:pt x="658861" y="2112048"/>
                      <a:pt x="858982" y="3048000"/>
                      <a:pt x="1293091" y="3639127"/>
                    </a:cubicBezTo>
                    <a:cubicBezTo>
                      <a:pt x="1727200" y="4230254"/>
                      <a:pt x="2507673" y="4702848"/>
                      <a:pt x="3048000" y="5052291"/>
                    </a:cubicBezTo>
                    <a:cubicBezTo>
                      <a:pt x="3588327" y="5401734"/>
                      <a:pt x="4061691" y="5568758"/>
                      <a:pt x="4535055" y="5735782"/>
                    </a:cubicBezTo>
                  </a:path>
                </a:pathLst>
              </a:custGeom>
              <a:noFill/>
              <a:ln w="28575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C9D3EBB8-EBED-46B3-A90D-B371CD3E5306}"/>
                  </a:ext>
                </a:extLst>
              </p:cNvPr>
              <p:cNvSpPr/>
              <p:nvPr/>
            </p:nvSpPr>
            <p:spPr>
              <a:xfrm>
                <a:off x="5246255" y="895927"/>
                <a:ext cx="1459345" cy="5523346"/>
              </a:xfrm>
              <a:custGeom>
                <a:avLst/>
                <a:gdLst>
                  <a:gd name="connsiteX0" fmla="*/ 0 w 1459345"/>
                  <a:gd name="connsiteY0" fmla="*/ 0 h 5523346"/>
                  <a:gd name="connsiteX1" fmla="*/ 341745 w 1459345"/>
                  <a:gd name="connsiteY1" fmla="*/ 1366982 h 5523346"/>
                  <a:gd name="connsiteX2" fmla="*/ 1209963 w 1459345"/>
                  <a:gd name="connsiteY2" fmla="*/ 3602182 h 5523346"/>
                  <a:gd name="connsiteX3" fmla="*/ 1403927 w 1459345"/>
                  <a:gd name="connsiteY3" fmla="*/ 4627418 h 5523346"/>
                  <a:gd name="connsiteX4" fmla="*/ 1459345 w 1459345"/>
                  <a:gd name="connsiteY4" fmla="*/ 5523346 h 5523346"/>
                  <a:gd name="connsiteX5" fmla="*/ 1459345 w 1459345"/>
                  <a:gd name="connsiteY5" fmla="*/ 5523346 h 5523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59345" h="5523346">
                    <a:moveTo>
                      <a:pt x="0" y="0"/>
                    </a:moveTo>
                    <a:cubicBezTo>
                      <a:pt x="70042" y="383309"/>
                      <a:pt x="140085" y="766618"/>
                      <a:pt x="341745" y="1366982"/>
                    </a:cubicBezTo>
                    <a:cubicBezTo>
                      <a:pt x="543405" y="1967346"/>
                      <a:pt x="1032933" y="3058776"/>
                      <a:pt x="1209963" y="3602182"/>
                    </a:cubicBezTo>
                    <a:cubicBezTo>
                      <a:pt x="1386993" y="4145588"/>
                      <a:pt x="1362363" y="4307224"/>
                      <a:pt x="1403927" y="4627418"/>
                    </a:cubicBezTo>
                    <a:cubicBezTo>
                      <a:pt x="1445491" y="4947612"/>
                      <a:pt x="1459345" y="5523346"/>
                      <a:pt x="1459345" y="5523346"/>
                    </a:cubicBezTo>
                    <a:lnTo>
                      <a:pt x="1459345" y="5523346"/>
                    </a:lnTo>
                  </a:path>
                </a:pathLst>
              </a:custGeom>
              <a:noFill/>
              <a:ln w="28575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任意多边形: 形状 25">
                <a:extLst>
                  <a:ext uri="{FF2B5EF4-FFF2-40B4-BE49-F238E27FC236}">
                    <a16:creationId xmlns:a16="http://schemas.microsoft.com/office/drawing/2014/main" id="{D2ADA6EF-386F-43C5-8714-05445A4EBD7F}"/>
                  </a:ext>
                </a:extLst>
              </p:cNvPr>
              <p:cNvSpPr/>
              <p:nvPr/>
            </p:nvSpPr>
            <p:spPr>
              <a:xfrm>
                <a:off x="4525818" y="1025236"/>
                <a:ext cx="1619063" cy="5264728"/>
              </a:xfrm>
              <a:custGeom>
                <a:avLst/>
                <a:gdLst>
                  <a:gd name="connsiteX0" fmla="*/ 0 w 1619063"/>
                  <a:gd name="connsiteY0" fmla="*/ 0 h 5264728"/>
                  <a:gd name="connsiteX1" fmla="*/ 609600 w 1619063"/>
                  <a:gd name="connsiteY1" fmla="*/ 1274619 h 5264728"/>
                  <a:gd name="connsiteX2" fmla="*/ 1348509 w 1619063"/>
                  <a:gd name="connsiteY2" fmla="*/ 2909455 h 5264728"/>
                  <a:gd name="connsiteX3" fmla="*/ 1616364 w 1619063"/>
                  <a:gd name="connsiteY3" fmla="*/ 3860800 h 5264728"/>
                  <a:gd name="connsiteX4" fmla="*/ 1468582 w 1619063"/>
                  <a:gd name="connsiteY4" fmla="*/ 4765964 h 5264728"/>
                  <a:gd name="connsiteX5" fmla="*/ 1182255 w 1619063"/>
                  <a:gd name="connsiteY5" fmla="*/ 5264728 h 526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19063" h="5264728">
                    <a:moveTo>
                      <a:pt x="0" y="0"/>
                    </a:moveTo>
                    <a:cubicBezTo>
                      <a:pt x="192424" y="394855"/>
                      <a:pt x="384849" y="789710"/>
                      <a:pt x="609600" y="1274619"/>
                    </a:cubicBezTo>
                    <a:cubicBezTo>
                      <a:pt x="834352" y="1759528"/>
                      <a:pt x="1180715" y="2478425"/>
                      <a:pt x="1348509" y="2909455"/>
                    </a:cubicBezTo>
                    <a:cubicBezTo>
                      <a:pt x="1516303" y="3340485"/>
                      <a:pt x="1596352" y="3551382"/>
                      <a:pt x="1616364" y="3860800"/>
                    </a:cubicBezTo>
                    <a:cubicBezTo>
                      <a:pt x="1636376" y="4170218"/>
                      <a:pt x="1540933" y="4531976"/>
                      <a:pt x="1468582" y="4765964"/>
                    </a:cubicBezTo>
                    <a:cubicBezTo>
                      <a:pt x="1396231" y="4999952"/>
                      <a:pt x="1289243" y="5132340"/>
                      <a:pt x="1182255" y="5264728"/>
                    </a:cubicBezTo>
                  </a:path>
                </a:pathLst>
              </a:custGeom>
              <a:noFill/>
              <a:ln w="28575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id="{DAEA0002-87E2-4C83-9BEC-4CF45601213A}"/>
                  </a:ext>
                </a:extLst>
              </p:cNvPr>
              <p:cNvSpPr/>
              <p:nvPr/>
            </p:nvSpPr>
            <p:spPr>
              <a:xfrm>
                <a:off x="3980873" y="1145309"/>
                <a:ext cx="1660885" cy="5052291"/>
              </a:xfrm>
              <a:custGeom>
                <a:avLst/>
                <a:gdLst>
                  <a:gd name="connsiteX0" fmla="*/ 0 w 1660885"/>
                  <a:gd name="connsiteY0" fmla="*/ 0 h 5052291"/>
                  <a:gd name="connsiteX1" fmla="*/ 665018 w 1660885"/>
                  <a:gd name="connsiteY1" fmla="*/ 1136073 h 5052291"/>
                  <a:gd name="connsiteX2" fmla="*/ 1089891 w 1660885"/>
                  <a:gd name="connsiteY2" fmla="*/ 1967346 h 5052291"/>
                  <a:gd name="connsiteX3" fmla="*/ 1477818 w 1660885"/>
                  <a:gd name="connsiteY3" fmla="*/ 2881746 h 5052291"/>
                  <a:gd name="connsiteX4" fmla="*/ 1597891 w 1660885"/>
                  <a:gd name="connsiteY4" fmla="*/ 3223491 h 5052291"/>
                  <a:gd name="connsiteX5" fmla="*/ 1644072 w 1660885"/>
                  <a:gd name="connsiteY5" fmla="*/ 3805382 h 5052291"/>
                  <a:gd name="connsiteX6" fmla="*/ 1311563 w 1660885"/>
                  <a:gd name="connsiteY6" fmla="*/ 4414982 h 5052291"/>
                  <a:gd name="connsiteX7" fmla="*/ 757382 w 1660885"/>
                  <a:gd name="connsiteY7" fmla="*/ 5052291 h 5052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60885" h="5052291">
                    <a:moveTo>
                      <a:pt x="0" y="0"/>
                    </a:moveTo>
                    <a:cubicBezTo>
                      <a:pt x="241685" y="404091"/>
                      <a:pt x="483370" y="808182"/>
                      <a:pt x="665018" y="1136073"/>
                    </a:cubicBezTo>
                    <a:cubicBezTo>
                      <a:pt x="846666" y="1463964"/>
                      <a:pt x="954424" y="1676401"/>
                      <a:pt x="1089891" y="1967346"/>
                    </a:cubicBezTo>
                    <a:cubicBezTo>
                      <a:pt x="1225358" y="2258291"/>
                      <a:pt x="1393151" y="2672388"/>
                      <a:pt x="1477818" y="2881746"/>
                    </a:cubicBezTo>
                    <a:cubicBezTo>
                      <a:pt x="1562485" y="3091104"/>
                      <a:pt x="1570182" y="3069552"/>
                      <a:pt x="1597891" y="3223491"/>
                    </a:cubicBezTo>
                    <a:cubicBezTo>
                      <a:pt x="1625600" y="3377430"/>
                      <a:pt x="1691793" y="3606800"/>
                      <a:pt x="1644072" y="3805382"/>
                    </a:cubicBezTo>
                    <a:cubicBezTo>
                      <a:pt x="1596351" y="4003964"/>
                      <a:pt x="1459345" y="4207164"/>
                      <a:pt x="1311563" y="4414982"/>
                    </a:cubicBezTo>
                    <a:cubicBezTo>
                      <a:pt x="1163781" y="4622800"/>
                      <a:pt x="960581" y="4837545"/>
                      <a:pt x="757382" y="5052291"/>
                    </a:cubicBezTo>
                  </a:path>
                </a:pathLst>
              </a:custGeom>
              <a:noFill/>
              <a:ln w="28575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椭圆 27">
                <a:extLst>
                  <a:ext uri="{FF2B5EF4-FFF2-40B4-BE49-F238E27FC236}">
                    <a16:creationId xmlns:a16="http://schemas.microsoft.com/office/drawing/2014/main" id="{D88FB767-1B43-41C2-A870-31CA94CB641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440678" y="5209162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椭圆 28">
                <a:extLst>
                  <a:ext uri="{FF2B5EF4-FFF2-40B4-BE49-F238E27FC236}">
                    <a16:creationId xmlns:a16="http://schemas.microsoft.com/office/drawing/2014/main" id="{D6CC8577-4674-41C1-9A95-8EFB3B1ADB5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031002" y="5458839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AF7D4F6D-3271-49A2-9D97-5BB00D18DC4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617859" y="5564006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任意多边形: 形状 30">
                <a:extLst>
                  <a:ext uri="{FF2B5EF4-FFF2-40B4-BE49-F238E27FC236}">
                    <a16:creationId xmlns:a16="http://schemas.microsoft.com/office/drawing/2014/main" id="{CB86B757-CB34-4725-9ADB-202F122386F3}"/>
                  </a:ext>
                </a:extLst>
              </p:cNvPr>
              <p:cNvSpPr/>
              <p:nvPr/>
            </p:nvSpPr>
            <p:spPr>
              <a:xfrm>
                <a:off x="5505855" y="904672"/>
                <a:ext cx="2451371" cy="5515583"/>
              </a:xfrm>
              <a:custGeom>
                <a:avLst/>
                <a:gdLst>
                  <a:gd name="connsiteX0" fmla="*/ 0 w 2451371"/>
                  <a:gd name="connsiteY0" fmla="*/ 0 h 5515583"/>
                  <a:gd name="connsiteX1" fmla="*/ 379379 w 2451371"/>
                  <a:gd name="connsiteY1" fmla="*/ 1429966 h 5515583"/>
                  <a:gd name="connsiteX2" fmla="*/ 1420239 w 2451371"/>
                  <a:gd name="connsiteY2" fmla="*/ 4163439 h 5515583"/>
                  <a:gd name="connsiteX3" fmla="*/ 2451371 w 2451371"/>
                  <a:gd name="connsiteY3" fmla="*/ 5515583 h 5515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451371" h="5515583">
                    <a:moveTo>
                      <a:pt x="0" y="0"/>
                    </a:moveTo>
                    <a:cubicBezTo>
                      <a:pt x="71336" y="368030"/>
                      <a:pt x="142673" y="736060"/>
                      <a:pt x="379379" y="1429966"/>
                    </a:cubicBezTo>
                    <a:cubicBezTo>
                      <a:pt x="616085" y="2123872"/>
                      <a:pt x="1074907" y="3482503"/>
                      <a:pt x="1420239" y="4163439"/>
                    </a:cubicBezTo>
                    <a:cubicBezTo>
                      <a:pt x="1765571" y="4844375"/>
                      <a:pt x="2108471" y="5179979"/>
                      <a:pt x="2451371" y="5515583"/>
                    </a:cubicBezTo>
                  </a:path>
                </a:pathLst>
              </a:custGeom>
              <a:noFill/>
              <a:ln w="28575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7A5FE930-8464-4875-9AA0-1B5706BB73B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263388" y="5663306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椭圆 32">
                <a:extLst>
                  <a:ext uri="{FF2B5EF4-FFF2-40B4-BE49-F238E27FC236}">
                    <a16:creationId xmlns:a16="http://schemas.microsoft.com/office/drawing/2014/main" id="{F621DA07-CB8C-49C1-B685-9FC86182657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913711" y="5367399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99248995-8C2C-4905-8B1C-B951E77B7DC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234299" y="4878452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椭圆 34">
                <a:extLst>
                  <a:ext uri="{FF2B5EF4-FFF2-40B4-BE49-F238E27FC236}">
                    <a16:creationId xmlns:a16="http://schemas.microsoft.com/office/drawing/2014/main" id="{6F3469E1-790B-4759-A8B3-86FC28089B4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543084" y="4367417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椭圆 35">
                <a:extLst>
                  <a:ext uri="{FF2B5EF4-FFF2-40B4-BE49-F238E27FC236}">
                    <a16:creationId xmlns:a16="http://schemas.microsoft.com/office/drawing/2014/main" id="{1B6D7A73-DB8A-4DB3-937C-D31A2DD393B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680244" y="3801900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B0D858BB-F7C2-4E1C-AE57-C999861498E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735945" y="3527565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39" name="直接箭头连接符 38">
                <a:extLst>
                  <a:ext uri="{FF2B5EF4-FFF2-40B4-BE49-F238E27FC236}">
                    <a16:creationId xmlns:a16="http://schemas.microsoft.com/office/drawing/2014/main" id="{6FF360A5-7C51-4A1C-9349-228EE711E78D}"/>
                  </a:ext>
                </a:extLst>
              </p:cNvPr>
              <p:cNvCxnSpPr>
                <a:cxnSpLocks/>
                <a:endCxn id="29" idx="2"/>
              </p:cNvCxnSpPr>
              <p:nvPr/>
            </p:nvCxnSpPr>
            <p:spPr>
              <a:xfrm>
                <a:off x="5514430" y="5274436"/>
                <a:ext cx="516572" cy="230123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箭头连接符 39">
                <a:extLst>
                  <a:ext uri="{FF2B5EF4-FFF2-40B4-BE49-F238E27FC236}">
                    <a16:creationId xmlns:a16="http://schemas.microsoft.com/office/drawing/2014/main" id="{E08E37B1-3504-46DC-A504-46E8D3723A3E}"/>
                  </a:ext>
                </a:extLst>
              </p:cNvPr>
              <p:cNvCxnSpPr>
                <a:cxnSpLocks/>
                <a:endCxn id="30" idx="2"/>
              </p:cNvCxnSpPr>
              <p:nvPr/>
            </p:nvCxnSpPr>
            <p:spPr>
              <a:xfrm>
                <a:off x="6115007" y="5532876"/>
                <a:ext cx="502852" cy="76850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箭头连接符 40">
                <a:extLst>
                  <a:ext uri="{FF2B5EF4-FFF2-40B4-BE49-F238E27FC236}">
                    <a16:creationId xmlns:a16="http://schemas.microsoft.com/office/drawing/2014/main" id="{108A8919-9F99-4620-97B0-131FEC9F35E1}"/>
                  </a:ext>
                </a:extLst>
              </p:cNvPr>
              <p:cNvCxnSpPr>
                <a:cxnSpLocks/>
                <a:stCxn id="30" idx="6"/>
                <a:endCxn id="32" idx="2"/>
              </p:cNvCxnSpPr>
              <p:nvPr/>
            </p:nvCxnSpPr>
            <p:spPr>
              <a:xfrm>
                <a:off x="6709299" y="5609726"/>
                <a:ext cx="554089" cy="99300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箭头连接符 41">
                <a:extLst>
                  <a:ext uri="{FF2B5EF4-FFF2-40B4-BE49-F238E27FC236}">
                    <a16:creationId xmlns:a16="http://schemas.microsoft.com/office/drawing/2014/main" id="{3D49A592-C855-4656-BDE3-11CDB990D4C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351497" y="5425992"/>
                <a:ext cx="575605" cy="271862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箭头连接符 42">
                <a:extLst>
                  <a:ext uri="{FF2B5EF4-FFF2-40B4-BE49-F238E27FC236}">
                    <a16:creationId xmlns:a16="http://schemas.microsoft.com/office/drawing/2014/main" id="{85DF3D58-698C-4F11-8C5F-5565B258F0BD}"/>
                  </a:ext>
                </a:extLst>
              </p:cNvPr>
              <p:cNvCxnSpPr>
                <a:cxnSpLocks/>
                <a:endCxn id="34" idx="4"/>
              </p:cNvCxnSpPr>
              <p:nvPr/>
            </p:nvCxnSpPr>
            <p:spPr>
              <a:xfrm flipV="1">
                <a:off x="7980862" y="4969892"/>
                <a:ext cx="299157" cy="417444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箭头连接符 43">
                <a:extLst>
                  <a:ext uri="{FF2B5EF4-FFF2-40B4-BE49-F238E27FC236}">
                    <a16:creationId xmlns:a16="http://schemas.microsoft.com/office/drawing/2014/main" id="{70FBE0C7-6294-44DD-996A-AD5A5F0C87B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309374" y="4435738"/>
                <a:ext cx="266557" cy="446802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箭头连接符 44">
                <a:extLst>
                  <a:ext uri="{FF2B5EF4-FFF2-40B4-BE49-F238E27FC236}">
                    <a16:creationId xmlns:a16="http://schemas.microsoft.com/office/drawing/2014/main" id="{BE2C5632-4EB6-4F75-9D7E-E11DDE37B3D7}"/>
                  </a:ext>
                </a:extLst>
              </p:cNvPr>
              <p:cNvCxnSpPr>
                <a:cxnSpLocks/>
                <a:endCxn id="36" idx="4"/>
              </p:cNvCxnSpPr>
              <p:nvPr/>
            </p:nvCxnSpPr>
            <p:spPr>
              <a:xfrm flipV="1">
                <a:off x="8616353" y="3893340"/>
                <a:ext cx="109611" cy="474078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箭头连接符 45">
                <a:extLst>
                  <a:ext uri="{FF2B5EF4-FFF2-40B4-BE49-F238E27FC236}">
                    <a16:creationId xmlns:a16="http://schemas.microsoft.com/office/drawing/2014/main" id="{0D4ADE7C-86F8-49AC-9720-2D1FA5EFC782}"/>
                  </a:ext>
                </a:extLst>
              </p:cNvPr>
              <p:cNvCxnSpPr>
                <a:cxnSpLocks/>
                <a:endCxn id="37" idx="4"/>
              </p:cNvCxnSpPr>
              <p:nvPr/>
            </p:nvCxnSpPr>
            <p:spPr>
              <a:xfrm flipV="1">
                <a:off x="8738610" y="3619005"/>
                <a:ext cx="43055" cy="181920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箭头连接符 46">
                <a:extLst>
                  <a:ext uri="{FF2B5EF4-FFF2-40B4-BE49-F238E27FC236}">
                    <a16:creationId xmlns:a16="http://schemas.microsoft.com/office/drawing/2014/main" id="{05BB05DE-5926-4030-8462-B9741F061043}"/>
                  </a:ext>
                </a:extLst>
              </p:cNvPr>
              <p:cNvCxnSpPr>
                <a:cxnSpLocks/>
                <a:stCxn id="37" idx="0"/>
                <a:endCxn id="38" idx="4"/>
              </p:cNvCxnSpPr>
              <p:nvPr/>
            </p:nvCxnSpPr>
            <p:spPr>
              <a:xfrm flipV="1">
                <a:off x="8781666" y="3117760"/>
                <a:ext cx="59865" cy="409805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椭圆 49">
                <a:extLst>
                  <a:ext uri="{FF2B5EF4-FFF2-40B4-BE49-F238E27FC236}">
                    <a16:creationId xmlns:a16="http://schemas.microsoft.com/office/drawing/2014/main" id="{0000123A-2F0D-4DE2-B1F6-5F2383E611C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800393" y="4819144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DCA85FF5-0808-48ED-BE06-03C197F73F0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236685" y="4052079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AB586CF3-4AD3-4234-961C-A0E9674BDC7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722517" y="4047778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57" name="直接箭头连接符 56">
                <a:extLst>
                  <a:ext uri="{FF2B5EF4-FFF2-40B4-BE49-F238E27FC236}">
                    <a16:creationId xmlns:a16="http://schemas.microsoft.com/office/drawing/2014/main" id="{B8315C2E-2DA7-40B2-ABE1-769A65A119CF}"/>
                  </a:ext>
                </a:extLst>
              </p:cNvPr>
              <p:cNvCxnSpPr>
                <a:cxnSpLocks/>
                <a:endCxn id="48" idx="3"/>
              </p:cNvCxnSpPr>
              <p:nvPr/>
            </p:nvCxnSpPr>
            <p:spPr>
              <a:xfrm flipV="1">
                <a:off x="5490794" y="4445466"/>
                <a:ext cx="514462" cy="777020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箭头连接符 57">
                <a:extLst>
                  <a:ext uri="{FF2B5EF4-FFF2-40B4-BE49-F238E27FC236}">
                    <a16:creationId xmlns:a16="http://schemas.microsoft.com/office/drawing/2014/main" id="{35E06AFF-1883-41AE-8DC9-58E8795A9D1D}"/>
                  </a:ext>
                </a:extLst>
              </p:cNvPr>
              <p:cNvCxnSpPr>
                <a:cxnSpLocks/>
                <a:stCxn id="48" idx="6"/>
                <a:endCxn id="49" idx="1"/>
              </p:cNvCxnSpPr>
              <p:nvPr/>
            </p:nvCxnSpPr>
            <p:spPr>
              <a:xfrm>
                <a:off x="6083305" y="4413138"/>
                <a:ext cx="418606" cy="277862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接箭头连接符 58">
                <a:extLst>
                  <a:ext uri="{FF2B5EF4-FFF2-40B4-BE49-F238E27FC236}">
                    <a16:creationId xmlns:a16="http://schemas.microsoft.com/office/drawing/2014/main" id="{70FF1C12-6773-4F01-9BD4-B7C46E4BA426}"/>
                  </a:ext>
                </a:extLst>
              </p:cNvPr>
              <p:cNvCxnSpPr>
                <a:cxnSpLocks/>
                <a:stCxn id="49" idx="6"/>
              </p:cNvCxnSpPr>
              <p:nvPr/>
            </p:nvCxnSpPr>
            <p:spPr>
              <a:xfrm>
                <a:off x="6579960" y="4723329"/>
                <a:ext cx="234526" cy="155124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箭头连接符 59">
                <a:extLst>
                  <a:ext uri="{FF2B5EF4-FFF2-40B4-BE49-F238E27FC236}">
                    <a16:creationId xmlns:a16="http://schemas.microsoft.com/office/drawing/2014/main" id="{A753C759-7482-4280-8940-AC997B2D8F65}"/>
                  </a:ext>
                </a:extLst>
              </p:cNvPr>
              <p:cNvCxnSpPr>
                <a:cxnSpLocks/>
                <a:stCxn id="50" idx="0"/>
                <a:endCxn id="51" idx="3"/>
              </p:cNvCxnSpPr>
              <p:nvPr/>
            </p:nvCxnSpPr>
            <p:spPr>
              <a:xfrm flipH="1" flipV="1">
                <a:off x="6668413" y="3913806"/>
                <a:ext cx="177700" cy="905338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箭头连接符 60">
                <a:extLst>
                  <a:ext uri="{FF2B5EF4-FFF2-40B4-BE49-F238E27FC236}">
                    <a16:creationId xmlns:a16="http://schemas.microsoft.com/office/drawing/2014/main" id="{55B03E39-259C-4955-9074-03DCC94364C7}"/>
                  </a:ext>
                </a:extLst>
              </p:cNvPr>
              <p:cNvCxnSpPr>
                <a:cxnSpLocks/>
                <a:endCxn id="52" idx="2"/>
              </p:cNvCxnSpPr>
              <p:nvPr/>
            </p:nvCxnSpPr>
            <p:spPr>
              <a:xfrm>
                <a:off x="6723017" y="3867182"/>
                <a:ext cx="513668" cy="230617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箭头连接符 61">
                <a:extLst>
                  <a:ext uri="{FF2B5EF4-FFF2-40B4-BE49-F238E27FC236}">
                    <a16:creationId xmlns:a16="http://schemas.microsoft.com/office/drawing/2014/main" id="{D67A9D95-4B0F-4055-BD8B-B70F8BAD3D33}"/>
                  </a:ext>
                </a:extLst>
              </p:cNvPr>
              <p:cNvCxnSpPr>
                <a:cxnSpLocks/>
                <a:endCxn id="53" idx="2"/>
              </p:cNvCxnSpPr>
              <p:nvPr/>
            </p:nvCxnSpPr>
            <p:spPr>
              <a:xfrm>
                <a:off x="7327168" y="4093498"/>
                <a:ext cx="395349" cy="1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箭头连接符 62">
                <a:extLst>
                  <a:ext uri="{FF2B5EF4-FFF2-40B4-BE49-F238E27FC236}">
                    <a16:creationId xmlns:a16="http://schemas.microsoft.com/office/drawing/2014/main" id="{3EC4BD1C-F3AB-4C15-928C-F4B560702A1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772327" y="3061247"/>
                <a:ext cx="87819" cy="993862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箭头连接符 63">
                <a:extLst>
                  <a:ext uri="{FF2B5EF4-FFF2-40B4-BE49-F238E27FC236}">
                    <a16:creationId xmlns:a16="http://schemas.microsoft.com/office/drawing/2014/main" id="{0CF89684-9BBF-4678-8B72-522F9E07D6EC}"/>
                  </a:ext>
                </a:extLst>
              </p:cNvPr>
              <p:cNvCxnSpPr>
                <a:cxnSpLocks/>
                <a:stCxn id="21" idx="2"/>
                <a:endCxn id="55" idx="3"/>
              </p:cNvCxnSpPr>
              <p:nvPr/>
            </p:nvCxnSpPr>
            <p:spPr>
              <a:xfrm flipV="1">
                <a:off x="7860146" y="2278122"/>
                <a:ext cx="694856" cy="751405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接箭头连接符 64">
                <a:extLst>
                  <a:ext uri="{FF2B5EF4-FFF2-40B4-BE49-F238E27FC236}">
                    <a16:creationId xmlns:a16="http://schemas.microsoft.com/office/drawing/2014/main" id="{9EC139DD-19D7-4C20-A087-5D37335D9BB1}"/>
                  </a:ext>
                </a:extLst>
              </p:cNvPr>
              <p:cNvCxnSpPr>
                <a:cxnSpLocks/>
                <a:endCxn id="56" idx="2"/>
              </p:cNvCxnSpPr>
              <p:nvPr/>
            </p:nvCxnSpPr>
            <p:spPr>
              <a:xfrm flipV="1">
                <a:off x="8591861" y="2210646"/>
                <a:ext cx="605901" cy="43012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6" name="文本框 65">
                    <a:extLst>
                      <a:ext uri="{FF2B5EF4-FFF2-40B4-BE49-F238E27FC236}">
                        <a16:creationId xmlns:a16="http://schemas.microsoft.com/office/drawing/2014/main" id="{FD05414F-7828-433E-BC53-481787C45F7A}"/>
                      </a:ext>
                    </a:extLst>
                  </p:cNvPr>
                  <p:cNvSpPr txBox="1"/>
                  <p:nvPr/>
                </p:nvSpPr>
                <p:spPr>
                  <a:xfrm>
                    <a:off x="4915985" y="4990616"/>
                    <a:ext cx="503457" cy="401427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altLang="zh-CN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400" b="1" i="1" smtClean="0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  <m:sub>
                              <m:r>
                                <a:rPr lang="en-US" altLang="zh-CN" sz="2400" b="1" i="1" smtClean="0"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</m:oMath>
                      </m:oMathPara>
                    </a14:m>
                    <a:endParaRPr lang="zh-CN" altLang="en-US" sz="2400" b="1" dirty="0">
                      <a:ea typeface="微软雅黑" panose="020B0503020204020204" pitchFamily="34" charset="-122"/>
                    </a:endParaRPr>
                  </a:p>
                </p:txBody>
              </p:sp>
            </mc:Choice>
            <mc:Fallback xmlns="">
              <p:sp>
                <p:nvSpPr>
                  <p:cNvPr id="66" name="文本框 65">
                    <a:extLst>
                      <a:ext uri="{FF2B5EF4-FFF2-40B4-BE49-F238E27FC236}">
                        <a16:creationId xmlns:a16="http://schemas.microsoft.com/office/drawing/2014/main" id="{FD05414F-7828-433E-BC53-481787C45F7A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915985" y="4990616"/>
                    <a:ext cx="503457" cy="401427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l="-9211" r="-6579" b="-14754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67" name="椭圆 66">
                <a:extLst>
                  <a:ext uri="{FF2B5EF4-FFF2-40B4-BE49-F238E27FC236}">
                    <a16:creationId xmlns:a16="http://schemas.microsoft.com/office/drawing/2014/main" id="{EF96D667-9802-47B7-9D5F-556D7AF09940}"/>
                  </a:ext>
                </a:extLst>
              </p:cNvPr>
              <p:cNvSpPr/>
              <p:nvPr/>
            </p:nvSpPr>
            <p:spPr>
              <a:xfrm rot="8613120">
                <a:off x="8526501" y="2210809"/>
                <a:ext cx="1609278" cy="673953"/>
              </a:xfrm>
              <a:prstGeom prst="ellipse">
                <a:avLst/>
              </a:prstGeom>
              <a:noFill/>
              <a:ln w="28575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8" name="文本框 67">
                <a:extLst>
                  <a:ext uri="{FF2B5EF4-FFF2-40B4-BE49-F238E27FC236}">
                    <a16:creationId xmlns:a16="http://schemas.microsoft.com/office/drawing/2014/main" id="{EFF6B3EC-5A7A-41A0-BDC6-AE2853589700}"/>
                  </a:ext>
                </a:extLst>
              </p:cNvPr>
              <p:cNvSpPr txBox="1"/>
              <p:nvPr/>
            </p:nvSpPr>
            <p:spPr>
              <a:xfrm rot="19140622">
                <a:off x="9153488" y="2461898"/>
                <a:ext cx="709467" cy="4014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ea typeface="微软雅黑" panose="020B0503020204020204" pitchFamily="34" charset="-122"/>
                  </a:rPr>
                  <a:t>1000</a:t>
                </a:r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A3B0C263-C0BE-4BD6-8ED4-572853FF159C}"/>
                  </a:ext>
                </a:extLst>
              </p:cNvPr>
              <p:cNvSpPr txBox="1"/>
              <p:nvPr/>
            </p:nvSpPr>
            <p:spPr>
              <a:xfrm rot="19140622">
                <a:off x="9447443" y="2769915"/>
                <a:ext cx="709467" cy="4014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ea typeface="微软雅黑" panose="020B0503020204020204" pitchFamily="34" charset="-122"/>
                  </a:rPr>
                  <a:t>1500</a:t>
                </a:r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70" name="文本框 69">
                <a:extLst>
                  <a:ext uri="{FF2B5EF4-FFF2-40B4-BE49-F238E27FC236}">
                    <a16:creationId xmlns:a16="http://schemas.microsoft.com/office/drawing/2014/main" id="{E1EA4C43-1AC9-4394-B00C-230DB734BE7B}"/>
                  </a:ext>
                </a:extLst>
              </p:cNvPr>
              <p:cNvSpPr txBox="1"/>
              <p:nvPr/>
            </p:nvSpPr>
            <p:spPr>
              <a:xfrm>
                <a:off x="9500880" y="3535540"/>
                <a:ext cx="709467" cy="4014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ea typeface="微软雅黑" panose="020B0503020204020204" pitchFamily="34" charset="-122"/>
                  </a:rPr>
                  <a:t>2000</a:t>
                </a:r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71" name="文本框 70">
                <a:extLst>
                  <a:ext uri="{FF2B5EF4-FFF2-40B4-BE49-F238E27FC236}">
                    <a16:creationId xmlns:a16="http://schemas.microsoft.com/office/drawing/2014/main" id="{0D5DE0B3-5445-4585-8FA9-872CE0FBA520}"/>
                  </a:ext>
                </a:extLst>
              </p:cNvPr>
              <p:cNvSpPr txBox="1"/>
              <p:nvPr/>
            </p:nvSpPr>
            <p:spPr>
              <a:xfrm rot="282369">
                <a:off x="9489887" y="4266704"/>
                <a:ext cx="709467" cy="4014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ea typeface="微软雅黑" panose="020B0503020204020204" pitchFamily="34" charset="-122"/>
                  </a:rPr>
                  <a:t>2500</a:t>
                </a:r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72" name="文本框 71">
                <a:extLst>
                  <a:ext uri="{FF2B5EF4-FFF2-40B4-BE49-F238E27FC236}">
                    <a16:creationId xmlns:a16="http://schemas.microsoft.com/office/drawing/2014/main" id="{51097A5C-F61C-4B80-9136-88DA2AB94E62}"/>
                  </a:ext>
                </a:extLst>
              </p:cNvPr>
              <p:cNvSpPr txBox="1"/>
              <p:nvPr/>
            </p:nvSpPr>
            <p:spPr>
              <a:xfrm rot="1201970">
                <a:off x="9111257" y="5026180"/>
                <a:ext cx="709467" cy="4014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ea typeface="微软雅黑" panose="020B0503020204020204" pitchFamily="34" charset="-122"/>
                  </a:rPr>
                  <a:t>3000</a:t>
                </a:r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73" name="文本框 72">
                <a:extLst>
                  <a:ext uri="{FF2B5EF4-FFF2-40B4-BE49-F238E27FC236}">
                    <a16:creationId xmlns:a16="http://schemas.microsoft.com/office/drawing/2014/main" id="{95DDD35F-9B2C-490C-AD75-BF6245BE6C0E}"/>
                  </a:ext>
                </a:extLst>
              </p:cNvPr>
              <p:cNvSpPr txBox="1"/>
              <p:nvPr/>
            </p:nvSpPr>
            <p:spPr>
              <a:xfrm rot="2036918">
                <a:off x="8529493" y="5656997"/>
                <a:ext cx="709467" cy="4014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ea typeface="微软雅黑" panose="020B0503020204020204" pitchFamily="34" charset="-122"/>
                  </a:rPr>
                  <a:t>3500</a:t>
                </a:r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74" name="文本框 73">
                <a:extLst>
                  <a:ext uri="{FF2B5EF4-FFF2-40B4-BE49-F238E27FC236}">
                    <a16:creationId xmlns:a16="http://schemas.microsoft.com/office/drawing/2014/main" id="{0DF5C3FE-E9D2-4397-85ED-7B35DAB5E640}"/>
                  </a:ext>
                </a:extLst>
              </p:cNvPr>
              <p:cNvSpPr txBox="1"/>
              <p:nvPr/>
            </p:nvSpPr>
            <p:spPr>
              <a:xfrm rot="3117255">
                <a:off x="7526565" y="5910645"/>
                <a:ext cx="709467" cy="4014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ea typeface="微软雅黑" panose="020B0503020204020204" pitchFamily="34" charset="-122"/>
                  </a:rPr>
                  <a:t>4000</a:t>
                </a:r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75" name="文本框 74">
                <a:extLst>
                  <a:ext uri="{FF2B5EF4-FFF2-40B4-BE49-F238E27FC236}">
                    <a16:creationId xmlns:a16="http://schemas.microsoft.com/office/drawing/2014/main" id="{B64FE941-FC48-4732-AD4E-75D9D5D74587}"/>
                  </a:ext>
                </a:extLst>
              </p:cNvPr>
              <p:cNvSpPr txBox="1"/>
              <p:nvPr/>
            </p:nvSpPr>
            <p:spPr>
              <a:xfrm>
                <a:off x="6671352" y="6053178"/>
                <a:ext cx="709467" cy="4014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ea typeface="微软雅黑" panose="020B0503020204020204" pitchFamily="34" charset="-122"/>
                  </a:rPr>
                  <a:t>4500</a:t>
                </a:r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76" name="文本框 75">
                <a:extLst>
                  <a:ext uri="{FF2B5EF4-FFF2-40B4-BE49-F238E27FC236}">
                    <a16:creationId xmlns:a16="http://schemas.microsoft.com/office/drawing/2014/main" id="{5CAC8E04-8264-4C9F-A1C3-B5A240032A59}"/>
                  </a:ext>
                </a:extLst>
              </p:cNvPr>
              <p:cNvSpPr txBox="1"/>
              <p:nvPr/>
            </p:nvSpPr>
            <p:spPr>
              <a:xfrm rot="288123">
                <a:off x="5790148" y="6009645"/>
                <a:ext cx="709467" cy="4014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ea typeface="微软雅黑" panose="020B0503020204020204" pitchFamily="34" charset="-122"/>
                  </a:rPr>
                  <a:t>5000</a:t>
                </a:r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77" name="文本框 76">
                <a:extLst>
                  <a:ext uri="{FF2B5EF4-FFF2-40B4-BE49-F238E27FC236}">
                    <a16:creationId xmlns:a16="http://schemas.microsoft.com/office/drawing/2014/main" id="{3773BE7C-C745-48D9-8BE5-D94F0258E2A0}"/>
                  </a:ext>
                </a:extLst>
              </p:cNvPr>
              <p:cNvSpPr txBox="1"/>
              <p:nvPr/>
            </p:nvSpPr>
            <p:spPr>
              <a:xfrm rot="199278">
                <a:off x="4851402" y="5904956"/>
                <a:ext cx="709467" cy="4014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ea typeface="微软雅黑" panose="020B0503020204020204" pitchFamily="34" charset="-122"/>
                  </a:rPr>
                  <a:t>5500</a:t>
                </a:r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78" name="直接箭头连接符 77">
                <a:extLst>
                  <a:ext uri="{FF2B5EF4-FFF2-40B4-BE49-F238E27FC236}">
                    <a16:creationId xmlns:a16="http://schemas.microsoft.com/office/drawing/2014/main" id="{78221DBC-312C-4C97-BC1D-F180E4135F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33062" y="4917942"/>
                <a:ext cx="1052223" cy="7601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箭头连接符 78">
                <a:extLst>
                  <a:ext uri="{FF2B5EF4-FFF2-40B4-BE49-F238E27FC236}">
                    <a16:creationId xmlns:a16="http://schemas.microsoft.com/office/drawing/2014/main" id="{44C27907-9840-425C-B9CA-8669124BF7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33062" y="3625265"/>
                <a:ext cx="1051560" cy="9144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文本框 79">
                <a:extLst>
                  <a:ext uri="{FF2B5EF4-FFF2-40B4-BE49-F238E27FC236}">
                    <a16:creationId xmlns:a16="http://schemas.microsoft.com/office/drawing/2014/main" id="{13A25BB0-5676-4310-9F2F-69D8AA419C17}"/>
                  </a:ext>
                </a:extLst>
              </p:cNvPr>
              <p:cNvSpPr txBox="1"/>
              <p:nvPr/>
            </p:nvSpPr>
            <p:spPr>
              <a:xfrm>
                <a:off x="1642397" y="4381030"/>
                <a:ext cx="2218302" cy="50178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FF0000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随机梯度下降</a:t>
                </a:r>
              </a:p>
            </p:txBody>
          </p:sp>
          <p:sp>
            <p:nvSpPr>
              <p:cNvPr id="81" name="文本框 80">
                <a:extLst>
                  <a:ext uri="{FF2B5EF4-FFF2-40B4-BE49-F238E27FC236}">
                    <a16:creationId xmlns:a16="http://schemas.microsoft.com/office/drawing/2014/main" id="{B957967E-B796-4CE0-94A7-FB5A87784BEC}"/>
                  </a:ext>
                </a:extLst>
              </p:cNvPr>
              <p:cNvSpPr txBox="1"/>
              <p:nvPr/>
            </p:nvSpPr>
            <p:spPr>
              <a:xfrm>
                <a:off x="2074881" y="3083396"/>
                <a:ext cx="1545773" cy="50178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0000FF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梯度下降</a:t>
                </a:r>
              </a:p>
            </p:txBody>
          </p:sp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DC867CCD-C953-4B49-945E-D32998D300A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795811" y="3026320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48" name="椭圆 47">
                <a:extLst>
                  <a:ext uri="{FF2B5EF4-FFF2-40B4-BE49-F238E27FC236}">
                    <a16:creationId xmlns:a16="http://schemas.microsoft.com/office/drawing/2014/main" id="{9141A71B-38F5-4871-9414-971DE1CAC0D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991865" y="4367417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</p:txBody>
          </p:sp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23B494B8-1017-4AC4-AEA4-482D14CBB8D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88520" y="4677609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</p:txBody>
          </p:sp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41000173-119D-4D69-9664-FF669A7F0B3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655022" y="3835757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B0EC4B06-7EDC-4417-92B6-AD88C6D059D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820143" y="2978449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C1FEBFF8-14F5-4256-B3EC-970AB1A670D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541611" y="2200073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2A15AADF-E0F0-48ED-AB3E-69BA95B29F9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9197762" y="2164926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6" name="星形: 五角 15">
              <a:extLst>
                <a:ext uri="{FF2B5EF4-FFF2-40B4-BE49-F238E27FC236}">
                  <a16:creationId xmlns:a16="http://schemas.microsoft.com/office/drawing/2014/main" id="{02803E5E-295D-4522-AD9A-D646A483CE42}"/>
                </a:ext>
              </a:extLst>
            </p:cNvPr>
            <p:cNvSpPr/>
            <p:nvPr/>
          </p:nvSpPr>
          <p:spPr>
            <a:xfrm>
              <a:off x="6974718" y="2945746"/>
              <a:ext cx="201168" cy="202068"/>
            </a:xfrm>
            <a:prstGeom prst="star5">
              <a:avLst/>
            </a:prstGeom>
            <a:solidFill>
              <a:schemeClr val="tx1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61F6E37B-5FE1-4910-B264-DBA7B77962F1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文本框 83">
            <a:extLst>
              <a:ext uri="{FF2B5EF4-FFF2-40B4-BE49-F238E27FC236}">
                <a16:creationId xmlns:a16="http://schemas.microsoft.com/office/drawing/2014/main" id="{79B3D361-99B8-4A35-B5C1-133086999B50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梯度下降算法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414501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矩形 189">
            <a:extLst>
              <a:ext uri="{FF2B5EF4-FFF2-40B4-BE49-F238E27FC236}">
                <a16:creationId xmlns:a16="http://schemas.microsoft.com/office/drawing/2014/main" id="{0FA0499B-963C-4F49-9FD6-DE92C826E360}"/>
              </a:ext>
            </a:extLst>
          </p:cNvPr>
          <p:cNvSpPr/>
          <p:nvPr/>
        </p:nvSpPr>
        <p:spPr>
          <a:xfrm>
            <a:off x="144656" y="1037772"/>
            <a:ext cx="38763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b="1" dirty="0">
                <a:ea typeface="微软雅黑" panose="020B0503020204020204" pitchFamily="34" charset="-122"/>
              </a:rPr>
              <a:t>全局最小值与局部最小值</a:t>
            </a:r>
            <a:endParaRPr lang="en-US" altLang="zh-CN" sz="2400" b="1" dirty="0"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D7B752D-479D-4415-9727-D272EC53B0BF}"/>
              </a:ext>
            </a:extLst>
          </p:cNvPr>
          <p:cNvSpPr/>
          <p:nvPr/>
        </p:nvSpPr>
        <p:spPr>
          <a:xfrm>
            <a:off x="144656" y="6349386"/>
            <a:ext cx="1168061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ea typeface="微软雅黑" panose="020B0503020204020204" pitchFamily="34" charset="-122"/>
              </a:rPr>
              <a:t>Pic on left is from </a:t>
            </a:r>
            <a:r>
              <a:rPr lang="zh-CN" altLang="en-US" sz="1600" dirty="0">
                <a:ea typeface="微软雅黑" panose="020B0503020204020204" pitchFamily="34" charset="-122"/>
                <a:hlinkClick r:id="rId2"/>
              </a:rPr>
              <a:t>https://blog.paperspace.com/intro-to-optimization-in-deep-learning-gradient-descent/</a:t>
            </a:r>
            <a:r>
              <a:rPr lang="en-US" altLang="zh-CN" sz="1600" dirty="0">
                <a:ea typeface="微软雅黑" panose="020B0503020204020204" pitchFamily="34" charset="-122"/>
              </a:rPr>
              <a:t>. </a:t>
            </a:r>
          </a:p>
          <a:p>
            <a:endParaRPr lang="zh-CN" altLang="en-US" sz="1600" dirty="0">
              <a:ea typeface="微软雅黑" panose="020B0503020204020204" pitchFamily="34" charset="-122"/>
            </a:endParaRP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49032C40-2D0D-47DA-9E18-A233FAEF7875}"/>
              </a:ext>
            </a:extLst>
          </p:cNvPr>
          <p:cNvCxnSpPr>
            <a:cxnSpLocks/>
          </p:cNvCxnSpPr>
          <p:nvPr/>
        </p:nvCxnSpPr>
        <p:spPr>
          <a:xfrm flipV="1">
            <a:off x="6134910" y="1642835"/>
            <a:ext cx="0" cy="36186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CD8F369F-BCAB-40E2-B442-4D07702FD939}"/>
              </a:ext>
            </a:extLst>
          </p:cNvPr>
          <p:cNvCxnSpPr>
            <a:cxnSpLocks/>
          </p:cNvCxnSpPr>
          <p:nvPr/>
        </p:nvCxnSpPr>
        <p:spPr>
          <a:xfrm>
            <a:off x="6134910" y="5261525"/>
            <a:ext cx="590793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0DD26450-4B1F-4F27-AB3C-53AAA7D00DBD}"/>
              </a:ext>
            </a:extLst>
          </p:cNvPr>
          <p:cNvSpPr/>
          <p:nvPr/>
        </p:nvSpPr>
        <p:spPr>
          <a:xfrm>
            <a:off x="6381345" y="2042809"/>
            <a:ext cx="5194570" cy="3174288"/>
          </a:xfrm>
          <a:custGeom>
            <a:avLst/>
            <a:gdLst>
              <a:gd name="connsiteX0" fmla="*/ 0 w 5194570"/>
              <a:gd name="connsiteY0" fmla="*/ 0 h 3174288"/>
              <a:gd name="connsiteX1" fmla="*/ 184825 w 5194570"/>
              <a:gd name="connsiteY1" fmla="*/ 1128408 h 3174288"/>
              <a:gd name="connsiteX2" fmla="*/ 447472 w 5194570"/>
              <a:gd name="connsiteY2" fmla="*/ 2178995 h 3174288"/>
              <a:gd name="connsiteX3" fmla="*/ 690664 w 5194570"/>
              <a:gd name="connsiteY3" fmla="*/ 2519463 h 3174288"/>
              <a:gd name="connsiteX4" fmla="*/ 1001949 w 5194570"/>
              <a:gd name="connsiteY4" fmla="*/ 2393004 h 3174288"/>
              <a:gd name="connsiteX5" fmla="*/ 1322961 w 5194570"/>
              <a:gd name="connsiteY5" fmla="*/ 1750978 h 3174288"/>
              <a:gd name="connsiteX6" fmla="*/ 1429966 w 5194570"/>
              <a:gd name="connsiteY6" fmla="*/ 1439693 h 3174288"/>
              <a:gd name="connsiteX7" fmla="*/ 1527242 w 5194570"/>
              <a:gd name="connsiteY7" fmla="*/ 1099225 h 3174288"/>
              <a:gd name="connsiteX8" fmla="*/ 1712068 w 5194570"/>
              <a:gd name="connsiteY8" fmla="*/ 826851 h 3174288"/>
              <a:gd name="connsiteX9" fmla="*/ 1935804 w 5194570"/>
              <a:gd name="connsiteY9" fmla="*/ 1605063 h 3174288"/>
              <a:gd name="connsiteX10" fmla="*/ 2110902 w 5194570"/>
              <a:gd name="connsiteY10" fmla="*/ 2324910 h 3174288"/>
              <a:gd name="connsiteX11" fmla="*/ 2315183 w 5194570"/>
              <a:gd name="connsiteY11" fmla="*/ 3035029 h 3174288"/>
              <a:gd name="connsiteX12" fmla="*/ 2636195 w 5194570"/>
              <a:gd name="connsiteY12" fmla="*/ 3093395 h 3174288"/>
              <a:gd name="connsiteX13" fmla="*/ 2976664 w 5194570"/>
              <a:gd name="connsiteY13" fmla="*/ 2140085 h 3174288"/>
              <a:gd name="connsiteX14" fmla="*/ 3249038 w 5194570"/>
              <a:gd name="connsiteY14" fmla="*/ 856034 h 3174288"/>
              <a:gd name="connsiteX15" fmla="*/ 3414408 w 5194570"/>
              <a:gd name="connsiteY15" fmla="*/ 29182 h 3174288"/>
              <a:gd name="connsiteX16" fmla="*/ 3570051 w 5194570"/>
              <a:gd name="connsiteY16" fmla="*/ 1410510 h 3174288"/>
              <a:gd name="connsiteX17" fmla="*/ 3784059 w 5194570"/>
              <a:gd name="connsiteY17" fmla="*/ 2227634 h 3174288"/>
              <a:gd name="connsiteX18" fmla="*/ 3988340 w 5194570"/>
              <a:gd name="connsiteY18" fmla="*/ 1546697 h 3174288"/>
              <a:gd name="connsiteX19" fmla="*/ 4260715 w 5194570"/>
              <a:gd name="connsiteY19" fmla="*/ 1177046 h 3174288"/>
              <a:gd name="connsiteX20" fmla="*/ 4727642 w 5194570"/>
              <a:gd name="connsiteY20" fmla="*/ 1108953 h 3174288"/>
              <a:gd name="connsiteX21" fmla="*/ 5194570 w 5194570"/>
              <a:gd name="connsiteY21" fmla="*/ 1186774 h 3174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194570" h="3174288">
                <a:moveTo>
                  <a:pt x="0" y="0"/>
                </a:moveTo>
                <a:cubicBezTo>
                  <a:pt x="55123" y="382621"/>
                  <a:pt x="110246" y="765242"/>
                  <a:pt x="184825" y="1128408"/>
                </a:cubicBezTo>
                <a:cubicBezTo>
                  <a:pt x="259404" y="1491574"/>
                  <a:pt x="363166" y="1947153"/>
                  <a:pt x="447472" y="2178995"/>
                </a:cubicBezTo>
                <a:cubicBezTo>
                  <a:pt x="531778" y="2410837"/>
                  <a:pt x="598251" y="2483795"/>
                  <a:pt x="690664" y="2519463"/>
                </a:cubicBezTo>
                <a:cubicBezTo>
                  <a:pt x="783077" y="2555131"/>
                  <a:pt x="896566" y="2521085"/>
                  <a:pt x="1001949" y="2393004"/>
                </a:cubicBezTo>
                <a:cubicBezTo>
                  <a:pt x="1107332" y="2264923"/>
                  <a:pt x="1251625" y="1909863"/>
                  <a:pt x="1322961" y="1750978"/>
                </a:cubicBezTo>
                <a:cubicBezTo>
                  <a:pt x="1394297" y="1592093"/>
                  <a:pt x="1395919" y="1548318"/>
                  <a:pt x="1429966" y="1439693"/>
                </a:cubicBezTo>
                <a:cubicBezTo>
                  <a:pt x="1464013" y="1331068"/>
                  <a:pt x="1480225" y="1201365"/>
                  <a:pt x="1527242" y="1099225"/>
                </a:cubicBezTo>
                <a:cubicBezTo>
                  <a:pt x="1574259" y="997085"/>
                  <a:pt x="1643974" y="742545"/>
                  <a:pt x="1712068" y="826851"/>
                </a:cubicBezTo>
                <a:cubicBezTo>
                  <a:pt x="1780162" y="911157"/>
                  <a:pt x="1869332" y="1355387"/>
                  <a:pt x="1935804" y="1605063"/>
                </a:cubicBezTo>
                <a:cubicBezTo>
                  <a:pt x="2002276" y="1854739"/>
                  <a:pt x="2047672" y="2086582"/>
                  <a:pt x="2110902" y="2324910"/>
                </a:cubicBezTo>
                <a:cubicBezTo>
                  <a:pt x="2174132" y="2563238"/>
                  <a:pt x="2227634" y="2906948"/>
                  <a:pt x="2315183" y="3035029"/>
                </a:cubicBezTo>
                <a:cubicBezTo>
                  <a:pt x="2402732" y="3163110"/>
                  <a:pt x="2525948" y="3242552"/>
                  <a:pt x="2636195" y="3093395"/>
                </a:cubicBezTo>
                <a:cubicBezTo>
                  <a:pt x="2746442" y="2944238"/>
                  <a:pt x="2874524" y="2512978"/>
                  <a:pt x="2976664" y="2140085"/>
                </a:cubicBezTo>
                <a:cubicBezTo>
                  <a:pt x="3078804" y="1767192"/>
                  <a:pt x="3176081" y="1207851"/>
                  <a:pt x="3249038" y="856034"/>
                </a:cubicBezTo>
                <a:cubicBezTo>
                  <a:pt x="3321995" y="504217"/>
                  <a:pt x="3360906" y="-63231"/>
                  <a:pt x="3414408" y="29182"/>
                </a:cubicBezTo>
                <a:cubicBezTo>
                  <a:pt x="3467910" y="121595"/>
                  <a:pt x="3508443" y="1044101"/>
                  <a:pt x="3570051" y="1410510"/>
                </a:cubicBezTo>
                <a:cubicBezTo>
                  <a:pt x="3631659" y="1776919"/>
                  <a:pt x="3714344" y="2204936"/>
                  <a:pt x="3784059" y="2227634"/>
                </a:cubicBezTo>
                <a:cubicBezTo>
                  <a:pt x="3853774" y="2250332"/>
                  <a:pt x="3908897" y="1721795"/>
                  <a:pt x="3988340" y="1546697"/>
                </a:cubicBezTo>
                <a:cubicBezTo>
                  <a:pt x="4067783" y="1371599"/>
                  <a:pt x="4137498" y="1250003"/>
                  <a:pt x="4260715" y="1177046"/>
                </a:cubicBezTo>
                <a:cubicBezTo>
                  <a:pt x="4383932" y="1104089"/>
                  <a:pt x="4572000" y="1107332"/>
                  <a:pt x="4727642" y="1108953"/>
                </a:cubicBezTo>
                <a:cubicBezTo>
                  <a:pt x="4883284" y="1110574"/>
                  <a:pt x="5038927" y="1148674"/>
                  <a:pt x="5194570" y="1186774"/>
                </a:cubicBezTo>
              </a:path>
            </a:pathLst>
          </a:cu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F909BE37-0FC8-4210-9FAB-D0ED8C356598}"/>
              </a:ext>
            </a:extLst>
          </p:cNvPr>
          <p:cNvCxnSpPr>
            <a:cxnSpLocks/>
          </p:cNvCxnSpPr>
          <p:nvPr/>
        </p:nvCxnSpPr>
        <p:spPr>
          <a:xfrm flipV="1">
            <a:off x="7142261" y="4617800"/>
            <a:ext cx="0" cy="1106130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箭头连接符 101">
            <a:extLst>
              <a:ext uri="{FF2B5EF4-FFF2-40B4-BE49-F238E27FC236}">
                <a16:creationId xmlns:a16="http://schemas.microsoft.com/office/drawing/2014/main" id="{84A3FBF3-6DD8-464C-9860-04B6CA275CC4}"/>
              </a:ext>
            </a:extLst>
          </p:cNvPr>
          <p:cNvCxnSpPr>
            <a:cxnSpLocks/>
          </p:cNvCxnSpPr>
          <p:nvPr/>
        </p:nvCxnSpPr>
        <p:spPr>
          <a:xfrm flipH="1" flipV="1">
            <a:off x="8899570" y="5244509"/>
            <a:ext cx="9424" cy="491940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箭头连接符 103">
            <a:extLst>
              <a:ext uri="{FF2B5EF4-FFF2-40B4-BE49-F238E27FC236}">
                <a16:creationId xmlns:a16="http://schemas.microsoft.com/office/drawing/2014/main" id="{DA7DF2FB-93BF-40E4-BC6C-4E980C365B98}"/>
              </a:ext>
            </a:extLst>
          </p:cNvPr>
          <p:cNvCxnSpPr>
            <a:cxnSpLocks/>
          </p:cNvCxnSpPr>
          <p:nvPr/>
        </p:nvCxnSpPr>
        <p:spPr>
          <a:xfrm flipV="1">
            <a:off x="10171950" y="4342556"/>
            <a:ext cx="0" cy="1381374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4EC7E8AC-96AA-40A6-BA5D-BD76D91EB30D}"/>
                  </a:ext>
                </a:extLst>
              </p:cNvPr>
              <p:cNvSpPr txBox="1"/>
              <p:nvPr/>
            </p:nvSpPr>
            <p:spPr>
              <a:xfrm>
                <a:off x="11277600" y="5262379"/>
                <a:ext cx="9144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4EC7E8AC-96AA-40A6-BA5D-BD76D91EB3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77600" y="5262379"/>
                <a:ext cx="914400" cy="46166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2" name="文本框 111">
                <a:extLst>
                  <a:ext uri="{FF2B5EF4-FFF2-40B4-BE49-F238E27FC236}">
                    <a16:creationId xmlns:a16="http://schemas.microsoft.com/office/drawing/2014/main" id="{C8F41EAA-296C-4F33-87D2-A402E73BCFE9}"/>
                  </a:ext>
                </a:extLst>
              </p:cNvPr>
              <p:cNvSpPr txBox="1"/>
              <p:nvPr/>
            </p:nvSpPr>
            <p:spPr>
              <a:xfrm>
                <a:off x="5598261" y="1253685"/>
                <a:ext cx="9144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12" name="文本框 111">
                <a:extLst>
                  <a:ext uri="{FF2B5EF4-FFF2-40B4-BE49-F238E27FC236}">
                    <a16:creationId xmlns:a16="http://schemas.microsoft.com/office/drawing/2014/main" id="{C8F41EAA-296C-4F33-87D2-A402E73BCF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8261" y="1253685"/>
                <a:ext cx="914400" cy="461665"/>
              </a:xfrm>
              <a:prstGeom prst="rect">
                <a:avLst/>
              </a:prstGeom>
              <a:blipFill>
                <a:blip r:embed="rId4"/>
                <a:stretch>
                  <a:fillRect b="-18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196" name="Picture 4" descr="See the source image">
            <a:extLst>
              <a:ext uri="{FF2B5EF4-FFF2-40B4-BE49-F238E27FC236}">
                <a16:creationId xmlns:a16="http://schemas.microsoft.com/office/drawing/2014/main" id="{AA273CF1-82A2-4D9C-9D4D-B4EB5DD98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82" y="1735949"/>
            <a:ext cx="533400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0" name="直接箭头连接符 119">
            <a:extLst>
              <a:ext uri="{FF2B5EF4-FFF2-40B4-BE49-F238E27FC236}">
                <a16:creationId xmlns:a16="http://schemas.microsoft.com/office/drawing/2014/main" id="{BF703DF1-3920-41CC-BD3B-CE5CE7DC4916}"/>
              </a:ext>
            </a:extLst>
          </p:cNvPr>
          <p:cNvCxnSpPr>
            <a:cxnSpLocks/>
          </p:cNvCxnSpPr>
          <p:nvPr/>
        </p:nvCxnSpPr>
        <p:spPr>
          <a:xfrm flipH="1" flipV="1">
            <a:off x="3442507" y="5391640"/>
            <a:ext cx="292914" cy="275743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43236769-BA0D-46C6-BC03-14D7E786DA75}"/>
              </a:ext>
            </a:extLst>
          </p:cNvPr>
          <p:cNvSpPr/>
          <p:nvPr/>
        </p:nvSpPr>
        <p:spPr>
          <a:xfrm>
            <a:off x="5801302" y="5725326"/>
            <a:ext cx="1887957" cy="406788"/>
          </a:xfrm>
          <a:prstGeom prst="roundRect">
            <a:avLst/>
          </a:prstGeom>
          <a:solidFill>
            <a:srgbClr val="DED5FF"/>
          </a:solidFill>
          <a:ln>
            <a:solidFill>
              <a:srgbClr val="DED5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局部最小值</a:t>
            </a:r>
          </a:p>
        </p:txBody>
      </p:sp>
      <p:sp>
        <p:nvSpPr>
          <p:cNvPr id="121" name="矩形: 圆角 120">
            <a:extLst>
              <a:ext uri="{FF2B5EF4-FFF2-40B4-BE49-F238E27FC236}">
                <a16:creationId xmlns:a16="http://schemas.microsoft.com/office/drawing/2014/main" id="{C1375445-8DE0-4BBA-AC24-1B041C4FBBDC}"/>
              </a:ext>
            </a:extLst>
          </p:cNvPr>
          <p:cNvSpPr/>
          <p:nvPr/>
        </p:nvSpPr>
        <p:spPr>
          <a:xfrm>
            <a:off x="7849618" y="5730482"/>
            <a:ext cx="2079694" cy="406788"/>
          </a:xfrm>
          <a:prstGeom prst="roundRect">
            <a:avLst/>
          </a:prstGeom>
          <a:solidFill>
            <a:srgbClr val="F3C0C0"/>
          </a:solidFill>
          <a:ln>
            <a:solidFill>
              <a:srgbClr val="F3C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全局最小值</a:t>
            </a:r>
          </a:p>
        </p:txBody>
      </p:sp>
      <p:sp>
        <p:nvSpPr>
          <p:cNvPr id="124" name="矩形: 圆角 123">
            <a:extLst>
              <a:ext uri="{FF2B5EF4-FFF2-40B4-BE49-F238E27FC236}">
                <a16:creationId xmlns:a16="http://schemas.microsoft.com/office/drawing/2014/main" id="{7E56A3F8-1CB4-48EC-BBF4-F05A6C913D04}"/>
              </a:ext>
            </a:extLst>
          </p:cNvPr>
          <p:cNvSpPr/>
          <p:nvPr/>
        </p:nvSpPr>
        <p:spPr>
          <a:xfrm>
            <a:off x="173111" y="5317142"/>
            <a:ext cx="1887957" cy="406788"/>
          </a:xfrm>
          <a:prstGeom prst="roundRect">
            <a:avLst/>
          </a:prstGeom>
          <a:solidFill>
            <a:srgbClr val="DED5FF"/>
          </a:solidFill>
          <a:ln>
            <a:solidFill>
              <a:srgbClr val="DED5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局部最小值</a:t>
            </a:r>
          </a:p>
        </p:txBody>
      </p:sp>
      <p:sp>
        <p:nvSpPr>
          <p:cNvPr id="125" name="矩形: 圆角 124">
            <a:extLst>
              <a:ext uri="{FF2B5EF4-FFF2-40B4-BE49-F238E27FC236}">
                <a16:creationId xmlns:a16="http://schemas.microsoft.com/office/drawing/2014/main" id="{CF48AE6A-D4A6-4585-81E4-88784CC69D15}"/>
              </a:ext>
            </a:extLst>
          </p:cNvPr>
          <p:cNvSpPr/>
          <p:nvPr/>
        </p:nvSpPr>
        <p:spPr>
          <a:xfrm>
            <a:off x="10095292" y="5725326"/>
            <a:ext cx="1887957" cy="406788"/>
          </a:xfrm>
          <a:prstGeom prst="roundRect">
            <a:avLst/>
          </a:prstGeom>
          <a:solidFill>
            <a:srgbClr val="DED5FF"/>
          </a:solidFill>
          <a:ln>
            <a:solidFill>
              <a:srgbClr val="DED5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局部最小值</a:t>
            </a:r>
          </a:p>
        </p:txBody>
      </p:sp>
      <p:sp>
        <p:nvSpPr>
          <p:cNvPr id="126" name="矩形: 圆角 125">
            <a:extLst>
              <a:ext uri="{FF2B5EF4-FFF2-40B4-BE49-F238E27FC236}">
                <a16:creationId xmlns:a16="http://schemas.microsoft.com/office/drawing/2014/main" id="{11F7E237-3E9B-45E8-AC87-26AF66390D65}"/>
              </a:ext>
            </a:extLst>
          </p:cNvPr>
          <p:cNvSpPr/>
          <p:nvPr/>
        </p:nvSpPr>
        <p:spPr>
          <a:xfrm>
            <a:off x="2893744" y="5666720"/>
            <a:ext cx="2079694" cy="406788"/>
          </a:xfrm>
          <a:prstGeom prst="roundRect">
            <a:avLst/>
          </a:prstGeom>
          <a:solidFill>
            <a:srgbClr val="F3C0C0"/>
          </a:solidFill>
          <a:ln>
            <a:solidFill>
              <a:srgbClr val="F3C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全局最小值</a:t>
            </a:r>
          </a:p>
        </p:txBody>
      </p:sp>
      <p:sp>
        <p:nvSpPr>
          <p:cNvPr id="31" name="任意多边形: 形状 30">
            <a:extLst>
              <a:ext uri="{FF2B5EF4-FFF2-40B4-BE49-F238E27FC236}">
                <a16:creationId xmlns:a16="http://schemas.microsoft.com/office/drawing/2014/main" id="{7764EDC1-EF90-4F98-BAEF-42353448252D}"/>
              </a:ext>
            </a:extLst>
          </p:cNvPr>
          <p:cNvSpPr/>
          <p:nvPr/>
        </p:nvSpPr>
        <p:spPr>
          <a:xfrm>
            <a:off x="1124254" y="4513634"/>
            <a:ext cx="1239567" cy="768485"/>
          </a:xfrm>
          <a:custGeom>
            <a:avLst/>
            <a:gdLst>
              <a:gd name="connsiteX0" fmla="*/ 4155 w 1239567"/>
              <a:gd name="connsiteY0" fmla="*/ 768485 h 768485"/>
              <a:gd name="connsiteX1" fmla="*/ 72248 w 1239567"/>
              <a:gd name="connsiteY1" fmla="*/ 379379 h 768485"/>
              <a:gd name="connsiteX2" fmla="*/ 500265 w 1239567"/>
              <a:gd name="connsiteY2" fmla="*/ 107004 h 768485"/>
              <a:gd name="connsiteX3" fmla="*/ 1239567 w 1239567"/>
              <a:gd name="connsiteY3" fmla="*/ 0 h 768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39567" h="768485">
                <a:moveTo>
                  <a:pt x="4155" y="768485"/>
                </a:moveTo>
                <a:cubicBezTo>
                  <a:pt x="-3141" y="629055"/>
                  <a:pt x="-10437" y="489626"/>
                  <a:pt x="72248" y="379379"/>
                </a:cubicBezTo>
                <a:cubicBezTo>
                  <a:pt x="154933" y="269132"/>
                  <a:pt x="305712" y="170234"/>
                  <a:pt x="500265" y="107004"/>
                </a:cubicBezTo>
                <a:cubicBezTo>
                  <a:pt x="694818" y="43774"/>
                  <a:pt x="967192" y="21887"/>
                  <a:pt x="1239567" y="0"/>
                </a:cubicBezTo>
              </a:path>
            </a:pathLst>
          </a:custGeom>
          <a:noFill/>
          <a:ln w="28575">
            <a:solidFill>
              <a:srgbClr val="FF0000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33" name="椭圆 132">
            <a:extLst>
              <a:ext uri="{FF2B5EF4-FFF2-40B4-BE49-F238E27FC236}">
                <a16:creationId xmlns:a16="http://schemas.microsoft.com/office/drawing/2014/main" id="{7739E34E-A084-4F41-B722-B9F1AE2CC2A3}"/>
              </a:ext>
            </a:extLst>
          </p:cNvPr>
          <p:cNvSpPr>
            <a:spLocks noChangeAspect="1"/>
          </p:cNvSpPr>
          <p:nvPr/>
        </p:nvSpPr>
        <p:spPr>
          <a:xfrm>
            <a:off x="7100196" y="4523362"/>
            <a:ext cx="84129" cy="8412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134" name="椭圆 133">
            <a:extLst>
              <a:ext uri="{FF2B5EF4-FFF2-40B4-BE49-F238E27FC236}">
                <a16:creationId xmlns:a16="http://schemas.microsoft.com/office/drawing/2014/main" id="{EA8B366D-15EC-41E2-9ACD-FC215B43BEC9}"/>
              </a:ext>
            </a:extLst>
          </p:cNvPr>
          <p:cNvSpPr>
            <a:spLocks noChangeAspect="1"/>
          </p:cNvSpPr>
          <p:nvPr/>
        </p:nvSpPr>
        <p:spPr>
          <a:xfrm>
            <a:off x="8866886" y="5164943"/>
            <a:ext cx="84129" cy="8412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135" name="椭圆 134">
            <a:extLst>
              <a:ext uri="{FF2B5EF4-FFF2-40B4-BE49-F238E27FC236}">
                <a16:creationId xmlns:a16="http://schemas.microsoft.com/office/drawing/2014/main" id="{2BFC3AAC-9359-4C85-BC67-E670EEC47E46}"/>
              </a:ext>
            </a:extLst>
          </p:cNvPr>
          <p:cNvSpPr>
            <a:spLocks noChangeAspect="1"/>
          </p:cNvSpPr>
          <p:nvPr/>
        </p:nvSpPr>
        <p:spPr>
          <a:xfrm>
            <a:off x="10129885" y="4227162"/>
            <a:ext cx="84129" cy="8412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5004A246-C58E-4368-A634-55D541A4E8F8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89EA8BD5-521C-46CB-AC4B-486094475A72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梯度下降算法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30552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对角圆角 5">
            <a:extLst>
              <a:ext uri="{FF2B5EF4-FFF2-40B4-BE49-F238E27FC236}">
                <a16:creationId xmlns:a16="http://schemas.microsoft.com/office/drawing/2014/main" id="{70CE660A-36DB-4D35-92D2-C06ACD9B0102}"/>
              </a:ext>
            </a:extLst>
          </p:cNvPr>
          <p:cNvSpPr/>
          <p:nvPr/>
        </p:nvSpPr>
        <p:spPr>
          <a:xfrm>
            <a:off x="621008" y="1519875"/>
            <a:ext cx="6400800" cy="540000"/>
          </a:xfrm>
          <a:prstGeom prst="round2DiagRect">
            <a:avLst/>
          </a:prstGeom>
          <a:solidFill>
            <a:srgbClr val="6C8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A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1008" y="1390871"/>
            <a:ext cx="11301490" cy="2832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逻辑回归模型</a:t>
            </a:r>
            <a:endParaRPr lang="en-CA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梯度下降算法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逻辑回归伪代码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逻辑回归代码中的问题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DF88B2E-251A-48AA-86AF-33B6DA36162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F5AA43FD-29FA-457F-A850-15F94EF80C58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逻辑回归模型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5543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矩形 210">
            <a:extLst>
              <a:ext uri="{FF2B5EF4-FFF2-40B4-BE49-F238E27FC236}">
                <a16:creationId xmlns:a16="http://schemas.microsoft.com/office/drawing/2014/main" id="{8DA0B260-98A7-4714-B6A0-02BBB9E73A75}"/>
              </a:ext>
            </a:extLst>
          </p:cNvPr>
          <p:cNvSpPr/>
          <p:nvPr/>
        </p:nvSpPr>
        <p:spPr>
          <a:xfrm>
            <a:off x="894103" y="779352"/>
            <a:ext cx="10541565" cy="11183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90" name="矩形 189">
            <a:extLst>
              <a:ext uri="{FF2B5EF4-FFF2-40B4-BE49-F238E27FC236}">
                <a16:creationId xmlns:a16="http://schemas.microsoft.com/office/drawing/2014/main" id="{0FA0499B-963C-4F49-9FD6-DE92C826E360}"/>
              </a:ext>
            </a:extLst>
          </p:cNvPr>
          <p:cNvSpPr/>
          <p:nvPr/>
        </p:nvSpPr>
        <p:spPr>
          <a:xfrm>
            <a:off x="144656" y="1037772"/>
            <a:ext cx="55242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ea typeface="微软雅黑" panose="020B0503020204020204" pitchFamily="34" charset="-122"/>
              </a:rPr>
              <a:t>随机梯度下降可能会逃出局部最小值。</a:t>
            </a:r>
            <a:endParaRPr lang="en-US" altLang="zh-CN" sz="2400" b="1" dirty="0">
              <a:ea typeface="微软雅黑" panose="020B0503020204020204" pitchFamily="34" charset="-122"/>
            </a:endParaRPr>
          </a:p>
        </p:txBody>
      </p:sp>
      <p:grpSp>
        <p:nvGrpSpPr>
          <p:cNvPr id="215" name="组合 214">
            <a:extLst>
              <a:ext uri="{FF2B5EF4-FFF2-40B4-BE49-F238E27FC236}">
                <a16:creationId xmlns:a16="http://schemas.microsoft.com/office/drawing/2014/main" id="{B9E37E82-2382-431C-81F2-FFA0E1209DAD}"/>
              </a:ext>
            </a:extLst>
          </p:cNvPr>
          <p:cNvGrpSpPr/>
          <p:nvPr/>
        </p:nvGrpSpPr>
        <p:grpSpPr>
          <a:xfrm>
            <a:off x="161434" y="1411759"/>
            <a:ext cx="9375055" cy="5379337"/>
            <a:chOff x="161434" y="1411759"/>
            <a:chExt cx="9375055" cy="5379337"/>
          </a:xfrm>
        </p:grpSpPr>
        <p:grpSp>
          <p:nvGrpSpPr>
            <p:cNvPr id="183" name="组合 182">
              <a:extLst>
                <a:ext uri="{FF2B5EF4-FFF2-40B4-BE49-F238E27FC236}">
                  <a16:creationId xmlns:a16="http://schemas.microsoft.com/office/drawing/2014/main" id="{48200CEC-AE20-45EE-8213-AB3BC63E9D3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1434" y="1411759"/>
              <a:ext cx="9375055" cy="5379337"/>
              <a:chOff x="-1329423" y="756294"/>
              <a:chExt cx="10187802" cy="5781103"/>
            </a:xfrm>
          </p:grpSpPr>
          <p:cxnSp>
            <p:nvCxnSpPr>
              <p:cNvPr id="156" name="直接箭头连接符 155">
                <a:extLst>
                  <a:ext uri="{FF2B5EF4-FFF2-40B4-BE49-F238E27FC236}">
                    <a16:creationId xmlns:a16="http://schemas.microsoft.com/office/drawing/2014/main" id="{2A1015DD-0AFF-4F8A-A560-B607662F06A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779331" y="5811740"/>
                <a:ext cx="579900" cy="45001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" name="椭圆 4">
                <a:extLst>
                  <a:ext uri="{FF2B5EF4-FFF2-40B4-BE49-F238E27FC236}">
                    <a16:creationId xmlns:a16="http://schemas.microsoft.com/office/drawing/2014/main" id="{CE5CC323-645E-466D-AEB3-67BE35B0866D}"/>
                  </a:ext>
                </a:extLst>
              </p:cNvPr>
              <p:cNvSpPr/>
              <p:nvPr/>
            </p:nvSpPr>
            <p:spPr>
              <a:xfrm rot="3126670">
                <a:off x="6499879" y="924106"/>
                <a:ext cx="1470308" cy="2969348"/>
              </a:xfrm>
              <a:prstGeom prst="ellipse">
                <a:avLst/>
              </a:prstGeom>
              <a:noFill/>
              <a:ln w="28575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任意多边形: 形状 19">
                <a:extLst>
                  <a:ext uri="{FF2B5EF4-FFF2-40B4-BE49-F238E27FC236}">
                    <a16:creationId xmlns:a16="http://schemas.microsoft.com/office/drawing/2014/main" id="{762CC0E1-DDD6-4E7F-BAEB-B5C399CD0D7A}"/>
                  </a:ext>
                </a:extLst>
              </p:cNvPr>
              <p:cNvSpPr/>
              <p:nvPr/>
            </p:nvSpPr>
            <p:spPr>
              <a:xfrm>
                <a:off x="5611841" y="756294"/>
                <a:ext cx="2803273" cy="3015639"/>
              </a:xfrm>
              <a:custGeom>
                <a:avLst/>
                <a:gdLst>
                  <a:gd name="connsiteX0" fmla="*/ 983709 w 2803273"/>
                  <a:gd name="connsiteY0" fmla="*/ 0 h 3015639"/>
                  <a:gd name="connsiteX1" fmla="*/ 632728 w 2803273"/>
                  <a:gd name="connsiteY1" fmla="*/ 683491 h 3015639"/>
                  <a:gd name="connsiteX2" fmla="*/ 69309 w 2803273"/>
                  <a:gd name="connsiteY2" fmla="*/ 2170545 h 3015639"/>
                  <a:gd name="connsiteX3" fmla="*/ 198619 w 2803273"/>
                  <a:gd name="connsiteY3" fmla="*/ 2881745 h 3015639"/>
                  <a:gd name="connsiteX4" fmla="*/ 1768800 w 2803273"/>
                  <a:gd name="connsiteY4" fmla="*/ 3011054 h 3015639"/>
                  <a:gd name="connsiteX5" fmla="*/ 2803273 w 2803273"/>
                  <a:gd name="connsiteY5" fmla="*/ 2974109 h 3015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03273" h="3015639">
                    <a:moveTo>
                      <a:pt x="983709" y="0"/>
                    </a:moveTo>
                    <a:cubicBezTo>
                      <a:pt x="884418" y="160867"/>
                      <a:pt x="785128" y="321734"/>
                      <a:pt x="632728" y="683491"/>
                    </a:cubicBezTo>
                    <a:cubicBezTo>
                      <a:pt x="480328" y="1045248"/>
                      <a:pt x="141660" y="1804169"/>
                      <a:pt x="69309" y="2170545"/>
                    </a:cubicBezTo>
                    <a:cubicBezTo>
                      <a:pt x="-3042" y="2536921"/>
                      <a:pt x="-84629" y="2741660"/>
                      <a:pt x="198619" y="2881745"/>
                    </a:cubicBezTo>
                    <a:cubicBezTo>
                      <a:pt x="481867" y="3021830"/>
                      <a:pt x="1334691" y="2995660"/>
                      <a:pt x="1768800" y="3011054"/>
                    </a:cubicBezTo>
                    <a:cubicBezTo>
                      <a:pt x="2202909" y="3026448"/>
                      <a:pt x="2503091" y="3000278"/>
                      <a:pt x="2803273" y="2974109"/>
                    </a:cubicBezTo>
                  </a:path>
                </a:pathLst>
              </a:custGeom>
              <a:noFill/>
              <a:ln w="28575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D0A3E4A6-3D52-4A4F-A73E-41E626FC72C6}"/>
                  </a:ext>
                </a:extLst>
              </p:cNvPr>
              <p:cNvSpPr/>
              <p:nvPr/>
            </p:nvSpPr>
            <p:spPr>
              <a:xfrm>
                <a:off x="5168574" y="756294"/>
                <a:ext cx="3689805" cy="3805648"/>
              </a:xfrm>
              <a:custGeom>
                <a:avLst/>
                <a:gdLst>
                  <a:gd name="connsiteX0" fmla="*/ 494024 w 3689805"/>
                  <a:gd name="connsiteY0" fmla="*/ 0 h 3805648"/>
                  <a:gd name="connsiteX1" fmla="*/ 290824 w 3689805"/>
                  <a:gd name="connsiteY1" fmla="*/ 812800 h 3805648"/>
                  <a:gd name="connsiteX2" fmla="*/ 143042 w 3689805"/>
                  <a:gd name="connsiteY2" fmla="*/ 1653309 h 3805648"/>
                  <a:gd name="connsiteX3" fmla="*/ 13733 w 3689805"/>
                  <a:gd name="connsiteY3" fmla="*/ 2576945 h 3805648"/>
                  <a:gd name="connsiteX4" fmla="*/ 106096 w 3689805"/>
                  <a:gd name="connsiteY4" fmla="*/ 3001818 h 3805648"/>
                  <a:gd name="connsiteX5" fmla="*/ 918896 w 3689805"/>
                  <a:gd name="connsiteY5" fmla="*/ 3454400 h 3805648"/>
                  <a:gd name="connsiteX6" fmla="*/ 2184278 w 3689805"/>
                  <a:gd name="connsiteY6" fmla="*/ 3740727 h 3805648"/>
                  <a:gd name="connsiteX7" fmla="*/ 3255696 w 3689805"/>
                  <a:gd name="connsiteY7" fmla="*/ 3786909 h 3805648"/>
                  <a:gd name="connsiteX8" fmla="*/ 3532787 w 3689805"/>
                  <a:gd name="connsiteY8" fmla="*/ 3805382 h 3805648"/>
                  <a:gd name="connsiteX9" fmla="*/ 3689805 w 3689805"/>
                  <a:gd name="connsiteY9" fmla="*/ 3796145 h 3805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89805" h="3805648">
                    <a:moveTo>
                      <a:pt x="494024" y="0"/>
                    </a:moveTo>
                    <a:cubicBezTo>
                      <a:pt x="421672" y="268624"/>
                      <a:pt x="349321" y="537249"/>
                      <a:pt x="290824" y="812800"/>
                    </a:cubicBezTo>
                    <a:cubicBezTo>
                      <a:pt x="232327" y="1088351"/>
                      <a:pt x="189224" y="1359285"/>
                      <a:pt x="143042" y="1653309"/>
                    </a:cubicBezTo>
                    <a:cubicBezTo>
                      <a:pt x="96860" y="1947333"/>
                      <a:pt x="19891" y="2352194"/>
                      <a:pt x="13733" y="2576945"/>
                    </a:cubicBezTo>
                    <a:cubicBezTo>
                      <a:pt x="7575" y="2801696"/>
                      <a:pt x="-44764" y="2855576"/>
                      <a:pt x="106096" y="3001818"/>
                    </a:cubicBezTo>
                    <a:cubicBezTo>
                      <a:pt x="256956" y="3148060"/>
                      <a:pt x="572532" y="3331249"/>
                      <a:pt x="918896" y="3454400"/>
                    </a:cubicBezTo>
                    <a:cubicBezTo>
                      <a:pt x="1265260" y="3577551"/>
                      <a:pt x="1794811" y="3685309"/>
                      <a:pt x="2184278" y="3740727"/>
                    </a:cubicBezTo>
                    <a:cubicBezTo>
                      <a:pt x="2573745" y="3796145"/>
                      <a:pt x="3030945" y="3776133"/>
                      <a:pt x="3255696" y="3786909"/>
                    </a:cubicBezTo>
                    <a:cubicBezTo>
                      <a:pt x="3480448" y="3797685"/>
                      <a:pt x="3460436" y="3803843"/>
                      <a:pt x="3532787" y="3805382"/>
                    </a:cubicBezTo>
                    <a:cubicBezTo>
                      <a:pt x="3605138" y="3806921"/>
                      <a:pt x="3647471" y="3801533"/>
                      <a:pt x="3689805" y="3796145"/>
                    </a:cubicBezTo>
                  </a:path>
                </a:pathLst>
              </a:custGeom>
              <a:noFill/>
              <a:ln w="28575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954342D6-BF41-458E-82EE-F4F8ED11F048}"/>
                  </a:ext>
                </a:extLst>
              </p:cNvPr>
              <p:cNvSpPr/>
              <p:nvPr/>
            </p:nvSpPr>
            <p:spPr>
              <a:xfrm>
                <a:off x="4242959" y="756294"/>
                <a:ext cx="4516581" cy="4858327"/>
              </a:xfrm>
              <a:custGeom>
                <a:avLst/>
                <a:gdLst>
                  <a:gd name="connsiteX0" fmla="*/ 0 w 4516581"/>
                  <a:gd name="connsiteY0" fmla="*/ 0 h 4858327"/>
                  <a:gd name="connsiteX1" fmla="*/ 230909 w 4516581"/>
                  <a:gd name="connsiteY1" fmla="*/ 1385454 h 4858327"/>
                  <a:gd name="connsiteX2" fmla="*/ 535709 w 4516581"/>
                  <a:gd name="connsiteY2" fmla="*/ 2641600 h 4858327"/>
                  <a:gd name="connsiteX3" fmla="*/ 914400 w 4516581"/>
                  <a:gd name="connsiteY3" fmla="*/ 3306618 h 4858327"/>
                  <a:gd name="connsiteX4" fmla="*/ 2078181 w 4516581"/>
                  <a:gd name="connsiteY4" fmla="*/ 4193309 h 4858327"/>
                  <a:gd name="connsiteX5" fmla="*/ 3592945 w 4516581"/>
                  <a:gd name="connsiteY5" fmla="*/ 4682836 h 4858327"/>
                  <a:gd name="connsiteX6" fmla="*/ 4516581 w 4516581"/>
                  <a:gd name="connsiteY6" fmla="*/ 4858327 h 4858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6581" h="4858327">
                    <a:moveTo>
                      <a:pt x="0" y="0"/>
                    </a:moveTo>
                    <a:cubicBezTo>
                      <a:pt x="70812" y="472593"/>
                      <a:pt x="141624" y="945187"/>
                      <a:pt x="230909" y="1385454"/>
                    </a:cubicBezTo>
                    <a:cubicBezTo>
                      <a:pt x="320194" y="1825721"/>
                      <a:pt x="421794" y="2321406"/>
                      <a:pt x="535709" y="2641600"/>
                    </a:cubicBezTo>
                    <a:cubicBezTo>
                      <a:pt x="649624" y="2961794"/>
                      <a:pt x="657321" y="3048000"/>
                      <a:pt x="914400" y="3306618"/>
                    </a:cubicBezTo>
                    <a:cubicBezTo>
                      <a:pt x="1171479" y="3565236"/>
                      <a:pt x="1631757" y="3963939"/>
                      <a:pt x="2078181" y="4193309"/>
                    </a:cubicBezTo>
                    <a:cubicBezTo>
                      <a:pt x="2524605" y="4422679"/>
                      <a:pt x="3186545" y="4572000"/>
                      <a:pt x="3592945" y="4682836"/>
                    </a:cubicBezTo>
                    <a:cubicBezTo>
                      <a:pt x="3999345" y="4793672"/>
                      <a:pt x="4257963" y="4825999"/>
                      <a:pt x="4516581" y="4858327"/>
                    </a:cubicBezTo>
                  </a:path>
                </a:pathLst>
              </a:custGeom>
              <a:noFill/>
              <a:ln w="28575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5FEC1BC8-3605-44D6-9BFA-47A672B11401}"/>
                  </a:ext>
                </a:extLst>
              </p:cNvPr>
              <p:cNvSpPr/>
              <p:nvPr/>
            </p:nvSpPr>
            <p:spPr>
              <a:xfrm>
                <a:off x="3378545" y="793239"/>
                <a:ext cx="1459345" cy="5523346"/>
              </a:xfrm>
              <a:custGeom>
                <a:avLst/>
                <a:gdLst>
                  <a:gd name="connsiteX0" fmla="*/ 0 w 1459345"/>
                  <a:gd name="connsiteY0" fmla="*/ 0 h 5523346"/>
                  <a:gd name="connsiteX1" fmla="*/ 341745 w 1459345"/>
                  <a:gd name="connsiteY1" fmla="*/ 1366982 h 5523346"/>
                  <a:gd name="connsiteX2" fmla="*/ 1209963 w 1459345"/>
                  <a:gd name="connsiteY2" fmla="*/ 3602182 h 5523346"/>
                  <a:gd name="connsiteX3" fmla="*/ 1403927 w 1459345"/>
                  <a:gd name="connsiteY3" fmla="*/ 4627418 h 5523346"/>
                  <a:gd name="connsiteX4" fmla="*/ 1459345 w 1459345"/>
                  <a:gd name="connsiteY4" fmla="*/ 5523346 h 5523346"/>
                  <a:gd name="connsiteX5" fmla="*/ 1459345 w 1459345"/>
                  <a:gd name="connsiteY5" fmla="*/ 5523346 h 5523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59345" h="5523346">
                    <a:moveTo>
                      <a:pt x="0" y="0"/>
                    </a:moveTo>
                    <a:cubicBezTo>
                      <a:pt x="70042" y="383309"/>
                      <a:pt x="140085" y="766618"/>
                      <a:pt x="341745" y="1366982"/>
                    </a:cubicBezTo>
                    <a:cubicBezTo>
                      <a:pt x="543405" y="1967346"/>
                      <a:pt x="1032933" y="3058776"/>
                      <a:pt x="1209963" y="3602182"/>
                    </a:cubicBezTo>
                    <a:cubicBezTo>
                      <a:pt x="1386993" y="4145588"/>
                      <a:pt x="1362363" y="4307224"/>
                      <a:pt x="1403927" y="4627418"/>
                    </a:cubicBezTo>
                    <a:cubicBezTo>
                      <a:pt x="1445491" y="4947612"/>
                      <a:pt x="1459345" y="5523346"/>
                      <a:pt x="1459345" y="5523346"/>
                    </a:cubicBezTo>
                    <a:lnTo>
                      <a:pt x="1459345" y="5523346"/>
                    </a:lnTo>
                  </a:path>
                </a:pathLst>
              </a:custGeom>
              <a:noFill/>
              <a:ln w="28575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428F9E01-D6E6-4652-BAFC-DB724B0CBFA4}"/>
                  </a:ext>
                </a:extLst>
              </p:cNvPr>
              <p:cNvSpPr/>
              <p:nvPr/>
            </p:nvSpPr>
            <p:spPr>
              <a:xfrm>
                <a:off x="2346823" y="922548"/>
                <a:ext cx="1619063" cy="5264728"/>
              </a:xfrm>
              <a:custGeom>
                <a:avLst/>
                <a:gdLst>
                  <a:gd name="connsiteX0" fmla="*/ 0 w 1619063"/>
                  <a:gd name="connsiteY0" fmla="*/ 0 h 5264728"/>
                  <a:gd name="connsiteX1" fmla="*/ 609600 w 1619063"/>
                  <a:gd name="connsiteY1" fmla="*/ 1274619 h 5264728"/>
                  <a:gd name="connsiteX2" fmla="*/ 1348509 w 1619063"/>
                  <a:gd name="connsiteY2" fmla="*/ 2909455 h 5264728"/>
                  <a:gd name="connsiteX3" fmla="*/ 1616364 w 1619063"/>
                  <a:gd name="connsiteY3" fmla="*/ 3860800 h 5264728"/>
                  <a:gd name="connsiteX4" fmla="*/ 1468582 w 1619063"/>
                  <a:gd name="connsiteY4" fmla="*/ 4765964 h 5264728"/>
                  <a:gd name="connsiteX5" fmla="*/ 1182255 w 1619063"/>
                  <a:gd name="connsiteY5" fmla="*/ 5264728 h 526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19063" h="5264728">
                    <a:moveTo>
                      <a:pt x="0" y="0"/>
                    </a:moveTo>
                    <a:cubicBezTo>
                      <a:pt x="192424" y="394855"/>
                      <a:pt x="384849" y="789710"/>
                      <a:pt x="609600" y="1274619"/>
                    </a:cubicBezTo>
                    <a:cubicBezTo>
                      <a:pt x="834352" y="1759528"/>
                      <a:pt x="1180715" y="2478425"/>
                      <a:pt x="1348509" y="2909455"/>
                    </a:cubicBezTo>
                    <a:cubicBezTo>
                      <a:pt x="1516303" y="3340485"/>
                      <a:pt x="1596352" y="3551382"/>
                      <a:pt x="1616364" y="3860800"/>
                    </a:cubicBezTo>
                    <a:cubicBezTo>
                      <a:pt x="1636376" y="4170218"/>
                      <a:pt x="1540933" y="4531976"/>
                      <a:pt x="1468582" y="4765964"/>
                    </a:cubicBezTo>
                    <a:cubicBezTo>
                      <a:pt x="1396231" y="4999952"/>
                      <a:pt x="1289243" y="5132340"/>
                      <a:pt x="1182255" y="5264728"/>
                    </a:cubicBezTo>
                  </a:path>
                </a:pathLst>
              </a:custGeom>
              <a:noFill/>
              <a:ln w="28575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DC4B6601-2F58-4F8E-89CD-2131F2F08E7A}"/>
                  </a:ext>
                </a:extLst>
              </p:cNvPr>
              <p:cNvSpPr/>
              <p:nvPr/>
            </p:nvSpPr>
            <p:spPr>
              <a:xfrm>
                <a:off x="1801878" y="1042621"/>
                <a:ext cx="1660885" cy="5052291"/>
              </a:xfrm>
              <a:custGeom>
                <a:avLst/>
                <a:gdLst>
                  <a:gd name="connsiteX0" fmla="*/ 0 w 1660885"/>
                  <a:gd name="connsiteY0" fmla="*/ 0 h 5052291"/>
                  <a:gd name="connsiteX1" fmla="*/ 665018 w 1660885"/>
                  <a:gd name="connsiteY1" fmla="*/ 1136073 h 5052291"/>
                  <a:gd name="connsiteX2" fmla="*/ 1089891 w 1660885"/>
                  <a:gd name="connsiteY2" fmla="*/ 1967346 h 5052291"/>
                  <a:gd name="connsiteX3" fmla="*/ 1477818 w 1660885"/>
                  <a:gd name="connsiteY3" fmla="*/ 2881746 h 5052291"/>
                  <a:gd name="connsiteX4" fmla="*/ 1597891 w 1660885"/>
                  <a:gd name="connsiteY4" fmla="*/ 3223491 h 5052291"/>
                  <a:gd name="connsiteX5" fmla="*/ 1644072 w 1660885"/>
                  <a:gd name="connsiteY5" fmla="*/ 3805382 h 5052291"/>
                  <a:gd name="connsiteX6" fmla="*/ 1311563 w 1660885"/>
                  <a:gd name="connsiteY6" fmla="*/ 4414982 h 5052291"/>
                  <a:gd name="connsiteX7" fmla="*/ 757382 w 1660885"/>
                  <a:gd name="connsiteY7" fmla="*/ 5052291 h 5052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60885" h="5052291">
                    <a:moveTo>
                      <a:pt x="0" y="0"/>
                    </a:moveTo>
                    <a:cubicBezTo>
                      <a:pt x="241685" y="404091"/>
                      <a:pt x="483370" y="808182"/>
                      <a:pt x="665018" y="1136073"/>
                    </a:cubicBezTo>
                    <a:cubicBezTo>
                      <a:pt x="846666" y="1463964"/>
                      <a:pt x="954424" y="1676401"/>
                      <a:pt x="1089891" y="1967346"/>
                    </a:cubicBezTo>
                    <a:cubicBezTo>
                      <a:pt x="1225358" y="2258291"/>
                      <a:pt x="1393151" y="2672388"/>
                      <a:pt x="1477818" y="2881746"/>
                    </a:cubicBezTo>
                    <a:cubicBezTo>
                      <a:pt x="1562485" y="3091104"/>
                      <a:pt x="1570182" y="3069552"/>
                      <a:pt x="1597891" y="3223491"/>
                    </a:cubicBezTo>
                    <a:cubicBezTo>
                      <a:pt x="1625600" y="3377430"/>
                      <a:pt x="1691793" y="3606800"/>
                      <a:pt x="1644072" y="3805382"/>
                    </a:cubicBezTo>
                    <a:cubicBezTo>
                      <a:pt x="1596351" y="4003964"/>
                      <a:pt x="1459345" y="4207164"/>
                      <a:pt x="1311563" y="4414982"/>
                    </a:cubicBezTo>
                    <a:cubicBezTo>
                      <a:pt x="1163781" y="4622800"/>
                      <a:pt x="960581" y="4837545"/>
                      <a:pt x="757382" y="5052291"/>
                    </a:cubicBezTo>
                  </a:path>
                </a:pathLst>
              </a:custGeom>
              <a:noFill/>
              <a:ln w="28575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43D3E453-871A-4874-9BE9-CA25E60DECA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52007" y="5356151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5B9BB540-D8BD-4FE0-AF50-CF974140577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713344" y="5529399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0ACC2D02-31BC-40BF-96AD-10E5D4E7F10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69612" y="5823345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48" name="直接箭头连接符 47">
                <a:extLst>
                  <a:ext uri="{FF2B5EF4-FFF2-40B4-BE49-F238E27FC236}">
                    <a16:creationId xmlns:a16="http://schemas.microsoft.com/office/drawing/2014/main" id="{262F3E9B-0E2D-4E33-B416-9AF748463D45}"/>
                  </a:ext>
                </a:extLst>
              </p:cNvPr>
              <p:cNvCxnSpPr>
                <a:cxnSpLocks/>
                <a:endCxn id="37" idx="2"/>
              </p:cNvCxnSpPr>
              <p:nvPr/>
            </p:nvCxnSpPr>
            <p:spPr>
              <a:xfrm>
                <a:off x="3335435" y="5171748"/>
                <a:ext cx="516572" cy="230123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箭头连接符 51">
                <a:extLst>
                  <a:ext uri="{FF2B5EF4-FFF2-40B4-BE49-F238E27FC236}">
                    <a16:creationId xmlns:a16="http://schemas.microsoft.com/office/drawing/2014/main" id="{AE6F5AA1-74E8-4107-A340-8716F259487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39784" y="5424472"/>
                <a:ext cx="783288" cy="140919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箭头连接符 61">
                <a:extLst>
                  <a:ext uri="{FF2B5EF4-FFF2-40B4-BE49-F238E27FC236}">
                    <a16:creationId xmlns:a16="http://schemas.microsoft.com/office/drawing/2014/main" id="{59247954-7059-41B9-ACA8-6779AC6A2160}"/>
                  </a:ext>
                </a:extLst>
              </p:cNvPr>
              <p:cNvCxnSpPr>
                <a:cxnSpLocks/>
                <a:endCxn id="42" idx="2"/>
              </p:cNvCxnSpPr>
              <p:nvPr/>
            </p:nvCxnSpPr>
            <p:spPr>
              <a:xfrm>
                <a:off x="4817413" y="5569610"/>
                <a:ext cx="285629" cy="1303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箭头连接符 63">
                <a:extLst>
                  <a:ext uri="{FF2B5EF4-FFF2-40B4-BE49-F238E27FC236}">
                    <a16:creationId xmlns:a16="http://schemas.microsoft.com/office/drawing/2014/main" id="{7421E8A3-CB2F-4ADB-9C52-15A6D0BAE67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182381" y="5544069"/>
                <a:ext cx="194390" cy="26768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接箭头连接符 65">
                <a:extLst>
                  <a:ext uri="{FF2B5EF4-FFF2-40B4-BE49-F238E27FC236}">
                    <a16:creationId xmlns:a16="http://schemas.microsoft.com/office/drawing/2014/main" id="{DD71ED51-056F-44B2-815C-BFDBA8C397B7}"/>
                  </a:ext>
                </a:extLst>
              </p:cNvPr>
              <p:cNvCxnSpPr>
                <a:cxnSpLocks/>
                <a:endCxn id="44" idx="3"/>
              </p:cNvCxnSpPr>
              <p:nvPr/>
            </p:nvCxnSpPr>
            <p:spPr>
              <a:xfrm flipV="1">
                <a:off x="5419353" y="5422914"/>
                <a:ext cx="349557" cy="109616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箭头连接符 67">
                <a:extLst>
                  <a:ext uri="{FF2B5EF4-FFF2-40B4-BE49-F238E27FC236}">
                    <a16:creationId xmlns:a16="http://schemas.microsoft.com/office/drawing/2014/main" id="{FF50E4D4-41E7-4044-8A6E-3CE0E24C4863}"/>
                  </a:ext>
                </a:extLst>
              </p:cNvPr>
              <p:cNvCxnSpPr>
                <a:cxnSpLocks/>
                <a:endCxn id="45" idx="0"/>
              </p:cNvCxnSpPr>
              <p:nvPr/>
            </p:nvCxnSpPr>
            <p:spPr>
              <a:xfrm flipH="1">
                <a:off x="5778308" y="5433415"/>
                <a:ext cx="19128" cy="178924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椭圆 75">
                <a:extLst>
                  <a:ext uri="{FF2B5EF4-FFF2-40B4-BE49-F238E27FC236}">
                    <a16:creationId xmlns:a16="http://schemas.microsoft.com/office/drawing/2014/main" id="{1689EC76-F8A8-41F7-AF11-B6E32A84EF1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696133" y="5173964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81" name="直接箭头连接符 80">
                <a:extLst>
                  <a:ext uri="{FF2B5EF4-FFF2-40B4-BE49-F238E27FC236}">
                    <a16:creationId xmlns:a16="http://schemas.microsoft.com/office/drawing/2014/main" id="{0559F3FE-D80B-4769-8314-B2A807B265A5}"/>
                  </a:ext>
                </a:extLst>
              </p:cNvPr>
              <p:cNvCxnSpPr>
                <a:cxnSpLocks/>
                <a:endCxn id="72" idx="3"/>
              </p:cNvCxnSpPr>
              <p:nvPr/>
            </p:nvCxnSpPr>
            <p:spPr>
              <a:xfrm flipV="1">
                <a:off x="3311799" y="4342778"/>
                <a:ext cx="514462" cy="777020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箭头连接符 82">
                <a:extLst>
                  <a:ext uri="{FF2B5EF4-FFF2-40B4-BE49-F238E27FC236}">
                    <a16:creationId xmlns:a16="http://schemas.microsoft.com/office/drawing/2014/main" id="{FCA35F46-9E24-467E-924E-CEF24FA5D16E}"/>
                  </a:ext>
                </a:extLst>
              </p:cNvPr>
              <p:cNvCxnSpPr>
                <a:cxnSpLocks/>
                <a:endCxn id="76" idx="1"/>
              </p:cNvCxnSpPr>
              <p:nvPr/>
            </p:nvCxnSpPr>
            <p:spPr>
              <a:xfrm>
                <a:off x="3904309" y="4356168"/>
                <a:ext cx="805215" cy="831186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箭头连接符 95">
                <a:extLst>
                  <a:ext uri="{FF2B5EF4-FFF2-40B4-BE49-F238E27FC236}">
                    <a16:creationId xmlns:a16="http://schemas.microsoft.com/office/drawing/2014/main" id="{A2839C9A-1A78-4449-A7A6-FC81A1EDDFDB}"/>
                  </a:ext>
                </a:extLst>
              </p:cNvPr>
              <p:cNvCxnSpPr>
                <a:cxnSpLocks/>
                <a:stCxn id="76" idx="7"/>
                <a:endCxn id="77" idx="3"/>
              </p:cNvCxnSpPr>
              <p:nvPr/>
            </p:nvCxnSpPr>
            <p:spPr>
              <a:xfrm flipV="1">
                <a:off x="4774182" y="4731846"/>
                <a:ext cx="141925" cy="455509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箭头连接符 97">
                <a:extLst>
                  <a:ext uri="{FF2B5EF4-FFF2-40B4-BE49-F238E27FC236}">
                    <a16:creationId xmlns:a16="http://schemas.microsoft.com/office/drawing/2014/main" id="{D0F3042C-8509-45A5-832C-59D9EDCEE753}"/>
                  </a:ext>
                </a:extLst>
              </p:cNvPr>
              <p:cNvCxnSpPr>
                <a:cxnSpLocks/>
                <a:endCxn id="78" idx="1"/>
              </p:cNvCxnSpPr>
              <p:nvPr/>
            </p:nvCxnSpPr>
            <p:spPr>
              <a:xfrm>
                <a:off x="4974932" y="4677201"/>
                <a:ext cx="270273" cy="507938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3" name="文本框 102">
                    <a:extLst>
                      <a:ext uri="{FF2B5EF4-FFF2-40B4-BE49-F238E27FC236}">
                        <a16:creationId xmlns:a16="http://schemas.microsoft.com/office/drawing/2014/main" id="{911179CA-C87E-433B-A27D-F470C1824544}"/>
                      </a:ext>
                    </a:extLst>
                  </p:cNvPr>
                  <p:cNvSpPr txBox="1"/>
                  <p:nvPr/>
                </p:nvSpPr>
                <p:spPr>
                  <a:xfrm>
                    <a:off x="2736990" y="4887928"/>
                    <a:ext cx="503360" cy="39691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altLang="zh-CN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400" b="1" i="1" smtClean="0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  <m:sub>
                              <m:r>
                                <a:rPr lang="en-US" altLang="zh-CN" sz="2400" b="1" i="1" smtClean="0"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</m:oMath>
                      </m:oMathPara>
                    </a14:m>
                    <a:endParaRPr lang="zh-CN" altLang="en-US" sz="2400" b="1" dirty="0">
                      <a:ea typeface="微软雅黑" panose="020B0503020204020204" pitchFamily="34" charset="-122"/>
                    </a:endParaRPr>
                  </a:p>
                </p:txBody>
              </p:sp>
            </mc:Choice>
            <mc:Fallback xmlns="">
              <p:sp>
                <p:nvSpPr>
                  <p:cNvPr id="103" name="文本框 102">
                    <a:extLst>
                      <a:ext uri="{FF2B5EF4-FFF2-40B4-BE49-F238E27FC236}">
                        <a16:creationId xmlns:a16="http://schemas.microsoft.com/office/drawing/2014/main" id="{911179CA-C87E-433B-A27D-F470C182454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736990" y="4887928"/>
                    <a:ext cx="503360" cy="396916"/>
                  </a:xfrm>
                  <a:prstGeom prst="rect">
                    <a:avLst/>
                  </a:prstGeom>
                  <a:blipFill>
                    <a:blip r:embed="rId2"/>
                    <a:stretch>
                      <a:fillRect l="-9211" r="-6579" b="-14754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05" name="椭圆 104">
                <a:extLst>
                  <a:ext uri="{FF2B5EF4-FFF2-40B4-BE49-F238E27FC236}">
                    <a16:creationId xmlns:a16="http://schemas.microsoft.com/office/drawing/2014/main" id="{00A69605-A73D-45B3-8DBA-FEC9D309C83A}"/>
                  </a:ext>
                </a:extLst>
              </p:cNvPr>
              <p:cNvSpPr/>
              <p:nvPr/>
            </p:nvSpPr>
            <p:spPr>
              <a:xfrm rot="8613120">
                <a:off x="6347506" y="2108121"/>
                <a:ext cx="1609278" cy="673953"/>
              </a:xfrm>
              <a:prstGeom prst="ellipse">
                <a:avLst/>
              </a:prstGeom>
              <a:noFill/>
              <a:ln w="28575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06" name="文本框 105">
                <a:extLst>
                  <a:ext uri="{FF2B5EF4-FFF2-40B4-BE49-F238E27FC236}">
                    <a16:creationId xmlns:a16="http://schemas.microsoft.com/office/drawing/2014/main" id="{3F55F34C-6F26-4061-A87E-92C1F9AD60CF}"/>
                  </a:ext>
                </a:extLst>
              </p:cNvPr>
              <p:cNvSpPr txBox="1"/>
              <p:nvPr/>
            </p:nvSpPr>
            <p:spPr>
              <a:xfrm rot="19140622">
                <a:off x="6974561" y="2361466"/>
                <a:ext cx="709331" cy="396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ea typeface="微软雅黑" panose="020B0503020204020204" pitchFamily="34" charset="-122"/>
                  </a:rPr>
                  <a:t>1500</a:t>
                </a:r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07" name="文本框 106">
                <a:extLst>
                  <a:ext uri="{FF2B5EF4-FFF2-40B4-BE49-F238E27FC236}">
                    <a16:creationId xmlns:a16="http://schemas.microsoft.com/office/drawing/2014/main" id="{D0E710CD-C947-4CE9-9ED1-B914AF385988}"/>
                  </a:ext>
                </a:extLst>
              </p:cNvPr>
              <p:cNvSpPr txBox="1"/>
              <p:nvPr/>
            </p:nvSpPr>
            <p:spPr>
              <a:xfrm rot="19140622">
                <a:off x="7268515" y="2669483"/>
                <a:ext cx="709331" cy="396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ea typeface="微软雅黑" panose="020B0503020204020204" pitchFamily="34" charset="-122"/>
                  </a:rPr>
                  <a:t>2000</a:t>
                </a:r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08" name="文本框 107">
                <a:extLst>
                  <a:ext uri="{FF2B5EF4-FFF2-40B4-BE49-F238E27FC236}">
                    <a16:creationId xmlns:a16="http://schemas.microsoft.com/office/drawing/2014/main" id="{5BECEFD0-24FD-47A3-B11A-6805D58DA7E5}"/>
                  </a:ext>
                </a:extLst>
              </p:cNvPr>
              <p:cNvSpPr txBox="1"/>
              <p:nvPr/>
            </p:nvSpPr>
            <p:spPr>
              <a:xfrm>
                <a:off x="7321885" y="3432852"/>
                <a:ext cx="709331" cy="396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ea typeface="微软雅黑" panose="020B0503020204020204" pitchFamily="34" charset="-122"/>
                  </a:rPr>
                  <a:t>2500</a:t>
                </a:r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09" name="文本框 108">
                <a:extLst>
                  <a:ext uri="{FF2B5EF4-FFF2-40B4-BE49-F238E27FC236}">
                    <a16:creationId xmlns:a16="http://schemas.microsoft.com/office/drawing/2014/main" id="{0DACEC56-1514-413B-B640-9E13FE13D941}"/>
                  </a:ext>
                </a:extLst>
              </p:cNvPr>
              <p:cNvSpPr txBox="1"/>
              <p:nvPr/>
            </p:nvSpPr>
            <p:spPr>
              <a:xfrm rot="282369">
                <a:off x="7310959" y="4166271"/>
                <a:ext cx="709331" cy="396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ea typeface="微软雅黑" panose="020B0503020204020204" pitchFamily="34" charset="-122"/>
                  </a:rPr>
                  <a:t>3000</a:t>
                </a:r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10" name="文本框 109">
                <a:extLst>
                  <a:ext uri="{FF2B5EF4-FFF2-40B4-BE49-F238E27FC236}">
                    <a16:creationId xmlns:a16="http://schemas.microsoft.com/office/drawing/2014/main" id="{9D186F5E-17F4-4BE8-9AB1-657941B9440D}"/>
                  </a:ext>
                </a:extLst>
              </p:cNvPr>
              <p:cNvSpPr txBox="1"/>
              <p:nvPr/>
            </p:nvSpPr>
            <p:spPr>
              <a:xfrm rot="1201970">
                <a:off x="6932328" y="4925747"/>
                <a:ext cx="709331" cy="396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ea typeface="微软雅黑" panose="020B0503020204020204" pitchFamily="34" charset="-122"/>
                  </a:rPr>
                  <a:t>3500</a:t>
                </a:r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13" name="文本框 112">
                <a:extLst>
                  <a:ext uri="{FF2B5EF4-FFF2-40B4-BE49-F238E27FC236}">
                    <a16:creationId xmlns:a16="http://schemas.microsoft.com/office/drawing/2014/main" id="{7C7A6473-9995-40E6-BB05-5998373FADCA}"/>
                  </a:ext>
                </a:extLst>
              </p:cNvPr>
              <p:cNvSpPr txBox="1"/>
              <p:nvPr/>
            </p:nvSpPr>
            <p:spPr>
              <a:xfrm>
                <a:off x="4374941" y="5970658"/>
                <a:ext cx="709331" cy="396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ea typeface="微软雅黑" panose="020B0503020204020204" pitchFamily="34" charset="-122"/>
                  </a:rPr>
                  <a:t>4500</a:t>
                </a:r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14" name="文本框 113">
                <a:extLst>
                  <a:ext uri="{FF2B5EF4-FFF2-40B4-BE49-F238E27FC236}">
                    <a16:creationId xmlns:a16="http://schemas.microsoft.com/office/drawing/2014/main" id="{D7E6313A-6D90-43A6-B7D2-9DF8E9221D8E}"/>
                  </a:ext>
                </a:extLst>
              </p:cNvPr>
              <p:cNvSpPr txBox="1"/>
              <p:nvPr/>
            </p:nvSpPr>
            <p:spPr>
              <a:xfrm rot="288123">
                <a:off x="3611221" y="5909212"/>
                <a:ext cx="709331" cy="396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ea typeface="微软雅黑" panose="020B0503020204020204" pitchFamily="34" charset="-122"/>
                  </a:rPr>
                  <a:t>5000</a:t>
                </a:r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15" name="文本框 114">
                <a:extLst>
                  <a:ext uri="{FF2B5EF4-FFF2-40B4-BE49-F238E27FC236}">
                    <a16:creationId xmlns:a16="http://schemas.microsoft.com/office/drawing/2014/main" id="{F5D6B358-2BDB-4353-B732-E69B72384110}"/>
                  </a:ext>
                </a:extLst>
              </p:cNvPr>
              <p:cNvSpPr txBox="1"/>
              <p:nvPr/>
            </p:nvSpPr>
            <p:spPr>
              <a:xfrm rot="199278">
                <a:off x="2672474" y="5804524"/>
                <a:ext cx="709331" cy="396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ea typeface="微软雅黑" panose="020B0503020204020204" pitchFamily="34" charset="-122"/>
                  </a:rPr>
                  <a:t>5500</a:t>
                </a:r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116" name="直接箭头连接符 115">
                <a:extLst>
                  <a:ext uri="{FF2B5EF4-FFF2-40B4-BE49-F238E27FC236}">
                    <a16:creationId xmlns:a16="http://schemas.microsoft.com/office/drawing/2014/main" id="{A12584E9-D604-4658-8633-CF924FFD51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638758" y="4815254"/>
                <a:ext cx="1052223" cy="7601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接箭头连接符 118">
                <a:extLst>
                  <a:ext uri="{FF2B5EF4-FFF2-40B4-BE49-F238E27FC236}">
                    <a16:creationId xmlns:a16="http://schemas.microsoft.com/office/drawing/2014/main" id="{693A69D5-4D71-430F-AC91-1668111DD4E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638758" y="3522577"/>
                <a:ext cx="1051560" cy="9145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文本框 121">
                <a:extLst>
                  <a:ext uri="{FF2B5EF4-FFF2-40B4-BE49-F238E27FC236}">
                    <a16:creationId xmlns:a16="http://schemas.microsoft.com/office/drawing/2014/main" id="{AF7F3BA9-C583-4715-A559-9C55B05FD3E7}"/>
                  </a:ext>
                </a:extLst>
              </p:cNvPr>
              <p:cNvSpPr txBox="1"/>
              <p:nvPr/>
            </p:nvSpPr>
            <p:spPr>
              <a:xfrm>
                <a:off x="-1329423" y="4278342"/>
                <a:ext cx="2217877" cy="4961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FF0000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随机梯度下降</a:t>
                </a:r>
              </a:p>
            </p:txBody>
          </p:sp>
          <p:sp>
            <p:nvSpPr>
              <p:cNvPr id="123" name="文本框 122">
                <a:extLst>
                  <a:ext uri="{FF2B5EF4-FFF2-40B4-BE49-F238E27FC236}">
                    <a16:creationId xmlns:a16="http://schemas.microsoft.com/office/drawing/2014/main" id="{4380F8AE-B2AF-4766-9632-4622E698259A}"/>
                  </a:ext>
                </a:extLst>
              </p:cNvPr>
              <p:cNvSpPr txBox="1"/>
              <p:nvPr/>
            </p:nvSpPr>
            <p:spPr>
              <a:xfrm>
                <a:off x="-895561" y="2978149"/>
                <a:ext cx="1545477" cy="4961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0000FF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梯度下降</a:t>
                </a:r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E81F6CE7-89EE-4970-902C-B61A38501D8F}"/>
                  </a:ext>
                </a:extLst>
              </p:cNvPr>
              <p:cNvSpPr/>
              <p:nvPr/>
            </p:nvSpPr>
            <p:spPr>
              <a:xfrm>
                <a:off x="5274530" y="5064849"/>
                <a:ext cx="1456374" cy="1162781"/>
              </a:xfrm>
              <a:custGeom>
                <a:avLst/>
                <a:gdLst>
                  <a:gd name="connsiteX0" fmla="*/ 7589 w 1456374"/>
                  <a:gd name="connsiteY0" fmla="*/ 12989 h 1162781"/>
                  <a:gd name="connsiteX1" fmla="*/ 143776 w 1456374"/>
                  <a:gd name="connsiteY1" fmla="*/ 606377 h 1162781"/>
                  <a:gd name="connsiteX2" fmla="*/ 270236 w 1456374"/>
                  <a:gd name="connsiteY2" fmla="*/ 1121942 h 1162781"/>
                  <a:gd name="connsiteX3" fmla="*/ 892806 w 1456374"/>
                  <a:gd name="connsiteY3" fmla="*/ 1121942 h 1162781"/>
                  <a:gd name="connsiteX4" fmla="*/ 1427827 w 1456374"/>
                  <a:gd name="connsiteY4" fmla="*/ 1053849 h 1162781"/>
                  <a:gd name="connsiteX5" fmla="*/ 1330551 w 1456374"/>
                  <a:gd name="connsiteY5" fmla="*/ 839840 h 1162781"/>
                  <a:gd name="connsiteX6" fmla="*/ 883079 w 1456374"/>
                  <a:gd name="connsiteY6" fmla="*/ 557738 h 1162781"/>
                  <a:gd name="connsiteX7" fmla="*/ 386968 w 1456374"/>
                  <a:gd name="connsiteY7" fmla="*/ 226998 h 1162781"/>
                  <a:gd name="connsiteX8" fmla="*/ 7589 w 1456374"/>
                  <a:gd name="connsiteY8" fmla="*/ 12989 h 1162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56374" h="1162781">
                    <a:moveTo>
                      <a:pt x="7589" y="12989"/>
                    </a:moveTo>
                    <a:cubicBezTo>
                      <a:pt x="-32943" y="76219"/>
                      <a:pt x="100002" y="421552"/>
                      <a:pt x="143776" y="606377"/>
                    </a:cubicBezTo>
                    <a:cubicBezTo>
                      <a:pt x="187550" y="791202"/>
                      <a:pt x="145398" y="1036015"/>
                      <a:pt x="270236" y="1121942"/>
                    </a:cubicBezTo>
                    <a:cubicBezTo>
                      <a:pt x="395074" y="1207870"/>
                      <a:pt x="699874" y="1133291"/>
                      <a:pt x="892806" y="1121942"/>
                    </a:cubicBezTo>
                    <a:cubicBezTo>
                      <a:pt x="1085738" y="1110593"/>
                      <a:pt x="1354870" y="1100866"/>
                      <a:pt x="1427827" y="1053849"/>
                    </a:cubicBezTo>
                    <a:cubicBezTo>
                      <a:pt x="1500784" y="1006832"/>
                      <a:pt x="1421342" y="922525"/>
                      <a:pt x="1330551" y="839840"/>
                    </a:cubicBezTo>
                    <a:cubicBezTo>
                      <a:pt x="1239760" y="757155"/>
                      <a:pt x="1040343" y="659878"/>
                      <a:pt x="883079" y="557738"/>
                    </a:cubicBezTo>
                    <a:cubicBezTo>
                      <a:pt x="725815" y="455598"/>
                      <a:pt x="531262" y="321032"/>
                      <a:pt x="386968" y="226998"/>
                    </a:cubicBezTo>
                    <a:cubicBezTo>
                      <a:pt x="242674" y="132964"/>
                      <a:pt x="48121" y="-50241"/>
                      <a:pt x="7589" y="12989"/>
                    </a:cubicBezTo>
                    <a:close/>
                  </a:path>
                </a:pathLst>
              </a:custGeom>
              <a:noFill/>
              <a:ln w="28575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7BB4EAC0-61B0-4626-B73B-9E7BE6EC7231}"/>
                  </a:ext>
                </a:extLst>
              </p:cNvPr>
              <p:cNvSpPr/>
              <p:nvPr/>
            </p:nvSpPr>
            <p:spPr>
              <a:xfrm>
                <a:off x="5723293" y="5651510"/>
                <a:ext cx="533352" cy="325473"/>
              </a:xfrm>
              <a:custGeom>
                <a:avLst/>
                <a:gdLst>
                  <a:gd name="connsiteX0" fmla="*/ 35483 w 533352"/>
                  <a:gd name="connsiteY0" fmla="*/ 259 h 325473"/>
                  <a:gd name="connsiteX1" fmla="*/ 16027 w 533352"/>
                  <a:gd name="connsiteY1" fmla="*/ 194812 h 325473"/>
                  <a:gd name="connsiteX2" fmla="*/ 84121 w 533352"/>
                  <a:gd name="connsiteY2" fmla="*/ 321271 h 325473"/>
                  <a:gd name="connsiteX3" fmla="*/ 521865 w 533352"/>
                  <a:gd name="connsiteY3" fmla="*/ 282361 h 325473"/>
                  <a:gd name="connsiteX4" fmla="*/ 375951 w 533352"/>
                  <a:gd name="connsiteY4" fmla="*/ 155901 h 325473"/>
                  <a:gd name="connsiteX5" fmla="*/ 35483 w 533352"/>
                  <a:gd name="connsiteY5" fmla="*/ 259 h 325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33352" h="325473">
                    <a:moveTo>
                      <a:pt x="35483" y="259"/>
                    </a:moveTo>
                    <a:cubicBezTo>
                      <a:pt x="-24504" y="6744"/>
                      <a:pt x="7921" y="141310"/>
                      <a:pt x="16027" y="194812"/>
                    </a:cubicBezTo>
                    <a:cubicBezTo>
                      <a:pt x="24133" y="248314"/>
                      <a:pt x="-185" y="306680"/>
                      <a:pt x="84121" y="321271"/>
                    </a:cubicBezTo>
                    <a:cubicBezTo>
                      <a:pt x="168427" y="335862"/>
                      <a:pt x="473227" y="309923"/>
                      <a:pt x="521865" y="282361"/>
                    </a:cubicBezTo>
                    <a:cubicBezTo>
                      <a:pt x="570503" y="254799"/>
                      <a:pt x="453772" y="201297"/>
                      <a:pt x="375951" y="155901"/>
                    </a:cubicBezTo>
                    <a:cubicBezTo>
                      <a:pt x="298130" y="110505"/>
                      <a:pt x="95470" y="-6226"/>
                      <a:pt x="35483" y="259"/>
                    </a:cubicBezTo>
                    <a:close/>
                  </a:path>
                </a:pathLst>
              </a:custGeom>
              <a:noFill/>
              <a:ln w="28575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0AA6A341-BB33-4768-B11F-808C26706562}"/>
                  </a:ext>
                </a:extLst>
              </p:cNvPr>
              <p:cNvSpPr/>
              <p:nvPr/>
            </p:nvSpPr>
            <p:spPr>
              <a:xfrm>
                <a:off x="4781840" y="4208971"/>
                <a:ext cx="3019743" cy="2036186"/>
              </a:xfrm>
              <a:custGeom>
                <a:avLst/>
                <a:gdLst>
                  <a:gd name="connsiteX0" fmla="*/ 441913 w 3019743"/>
                  <a:gd name="connsiteY0" fmla="*/ 2036186 h 2036186"/>
                  <a:gd name="connsiteX1" fmla="*/ 344637 w 3019743"/>
                  <a:gd name="connsiteY1" fmla="*/ 1267701 h 2036186"/>
                  <a:gd name="connsiteX2" fmla="*/ 198722 w 3019743"/>
                  <a:gd name="connsiteY2" fmla="*/ 635403 h 2036186"/>
                  <a:gd name="connsiteX3" fmla="*/ 62534 w 3019743"/>
                  <a:gd name="connsiteY3" fmla="*/ 207386 h 2036186"/>
                  <a:gd name="connsiteX4" fmla="*/ 23624 w 3019743"/>
                  <a:gd name="connsiteY4" fmla="*/ 3106 h 2036186"/>
                  <a:gd name="connsiteX5" fmla="*/ 422458 w 3019743"/>
                  <a:gd name="connsiteY5" fmla="*/ 353301 h 2036186"/>
                  <a:gd name="connsiteX6" fmla="*/ 879658 w 3019743"/>
                  <a:gd name="connsiteY6" fmla="*/ 761863 h 2036186"/>
                  <a:gd name="connsiteX7" fmla="*/ 1356313 w 3019743"/>
                  <a:gd name="connsiteY7" fmla="*/ 1092603 h 2036186"/>
                  <a:gd name="connsiteX8" fmla="*/ 2260986 w 3019743"/>
                  <a:gd name="connsiteY8" fmla="*/ 1627625 h 2036186"/>
                  <a:gd name="connsiteX9" fmla="*/ 3019743 w 3019743"/>
                  <a:gd name="connsiteY9" fmla="*/ 1870816 h 2036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19743" h="2036186">
                    <a:moveTo>
                      <a:pt x="441913" y="2036186"/>
                    </a:moveTo>
                    <a:cubicBezTo>
                      <a:pt x="413541" y="1768675"/>
                      <a:pt x="385169" y="1501165"/>
                      <a:pt x="344637" y="1267701"/>
                    </a:cubicBezTo>
                    <a:cubicBezTo>
                      <a:pt x="304105" y="1034237"/>
                      <a:pt x="245739" y="812122"/>
                      <a:pt x="198722" y="635403"/>
                    </a:cubicBezTo>
                    <a:cubicBezTo>
                      <a:pt x="151705" y="458684"/>
                      <a:pt x="91717" y="312769"/>
                      <a:pt x="62534" y="207386"/>
                    </a:cubicBezTo>
                    <a:cubicBezTo>
                      <a:pt x="33351" y="102003"/>
                      <a:pt x="-36363" y="-21213"/>
                      <a:pt x="23624" y="3106"/>
                    </a:cubicBezTo>
                    <a:cubicBezTo>
                      <a:pt x="83611" y="27425"/>
                      <a:pt x="422458" y="353301"/>
                      <a:pt x="422458" y="353301"/>
                    </a:cubicBezTo>
                    <a:cubicBezTo>
                      <a:pt x="565130" y="479760"/>
                      <a:pt x="724016" y="638646"/>
                      <a:pt x="879658" y="761863"/>
                    </a:cubicBezTo>
                    <a:cubicBezTo>
                      <a:pt x="1035301" y="885080"/>
                      <a:pt x="1126092" y="948309"/>
                      <a:pt x="1356313" y="1092603"/>
                    </a:cubicBezTo>
                    <a:cubicBezTo>
                      <a:pt x="1586534" y="1236897"/>
                      <a:pt x="1983748" y="1497923"/>
                      <a:pt x="2260986" y="1627625"/>
                    </a:cubicBezTo>
                    <a:cubicBezTo>
                      <a:pt x="2538224" y="1757327"/>
                      <a:pt x="2778983" y="1814071"/>
                      <a:pt x="3019743" y="1870816"/>
                    </a:cubicBezTo>
                  </a:path>
                </a:pathLst>
              </a:custGeom>
              <a:noFill/>
              <a:ln w="28575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E09D68AA-8CF9-4CBE-A96C-03BE766A11A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03042" y="5525193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43" name="椭圆 42">
                <a:extLst>
                  <a:ext uri="{FF2B5EF4-FFF2-40B4-BE49-F238E27FC236}">
                    <a16:creationId xmlns:a16="http://schemas.microsoft.com/office/drawing/2014/main" id="{441DFA41-6732-4A77-9650-02553D9F697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331051" y="5498349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E9413A35-F871-4113-AEA4-0B7F55ED4E3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55519" y="5344865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7E1B9FA5-A63A-4CCC-BC15-0E4F6F861B0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32588" y="5612339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142" name="直接箭头连接符 141">
                <a:extLst>
                  <a:ext uri="{FF2B5EF4-FFF2-40B4-BE49-F238E27FC236}">
                    <a16:creationId xmlns:a16="http://schemas.microsoft.com/office/drawing/2014/main" id="{86C895F4-6D49-4D9D-8C67-3E8919E2448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87872" y="5692995"/>
                <a:ext cx="116204" cy="178924"/>
              </a:xfrm>
              <a:prstGeom prst="straightConnector1">
                <a:avLst/>
              </a:prstGeom>
              <a:ln w="25400">
                <a:solidFill>
                  <a:srgbClr val="0000FF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椭圆 76">
                <a:extLst>
                  <a:ext uri="{FF2B5EF4-FFF2-40B4-BE49-F238E27FC236}">
                    <a16:creationId xmlns:a16="http://schemas.microsoft.com/office/drawing/2014/main" id="{B6185D03-BDB8-435E-8753-07FD7001D98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902716" y="4653796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100" name="直接箭头连接符 99">
                <a:extLst>
                  <a:ext uri="{FF2B5EF4-FFF2-40B4-BE49-F238E27FC236}">
                    <a16:creationId xmlns:a16="http://schemas.microsoft.com/office/drawing/2014/main" id="{7B5F4E44-0BCC-4873-B792-9F9BA30D0212}"/>
                  </a:ext>
                </a:extLst>
              </p:cNvPr>
              <p:cNvCxnSpPr>
                <a:cxnSpLocks/>
                <a:endCxn id="132" idx="1"/>
              </p:cNvCxnSpPr>
              <p:nvPr/>
            </p:nvCxnSpPr>
            <p:spPr>
              <a:xfrm>
                <a:off x="5315925" y="5244866"/>
                <a:ext cx="423395" cy="601456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椭圆 78">
                <a:extLst>
                  <a:ext uri="{FF2B5EF4-FFF2-40B4-BE49-F238E27FC236}">
                    <a16:creationId xmlns:a16="http://schemas.microsoft.com/office/drawing/2014/main" id="{E7DF4425-3F36-48E9-B189-F61136497B3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01282" y="5814166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</p:txBody>
          </p:sp>
          <p:sp>
            <p:nvSpPr>
              <p:cNvPr id="149" name="椭圆 148">
                <a:extLst>
                  <a:ext uri="{FF2B5EF4-FFF2-40B4-BE49-F238E27FC236}">
                    <a16:creationId xmlns:a16="http://schemas.microsoft.com/office/drawing/2014/main" id="{F1789849-BC28-4F54-AD80-0E28DFC0955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755471" y="5092979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</p:txBody>
          </p:sp>
          <p:sp>
            <p:nvSpPr>
              <p:cNvPr id="152" name="椭圆 151">
                <a:extLst>
                  <a:ext uri="{FF2B5EF4-FFF2-40B4-BE49-F238E27FC236}">
                    <a16:creationId xmlns:a16="http://schemas.microsoft.com/office/drawing/2014/main" id="{69FF60D3-1F57-45FC-86D7-E4B4F7C9746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112857" y="5265706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</p:txBody>
          </p:sp>
          <p:sp>
            <p:nvSpPr>
              <p:cNvPr id="154" name="椭圆 153">
                <a:extLst>
                  <a:ext uri="{FF2B5EF4-FFF2-40B4-BE49-F238E27FC236}">
                    <a16:creationId xmlns:a16="http://schemas.microsoft.com/office/drawing/2014/main" id="{1ABB3C72-E161-47C3-8CCB-99B0A2A007C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84314" y="2800549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</p:txBody>
          </p:sp>
          <p:sp>
            <p:nvSpPr>
              <p:cNvPr id="155" name="椭圆 154">
                <a:extLst>
                  <a:ext uri="{FF2B5EF4-FFF2-40B4-BE49-F238E27FC236}">
                    <a16:creationId xmlns:a16="http://schemas.microsoft.com/office/drawing/2014/main" id="{66A7682C-14D5-4491-B144-013459542FF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980003" y="2415791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159" name="直接箭头连接符 158">
                <a:extLst>
                  <a:ext uri="{FF2B5EF4-FFF2-40B4-BE49-F238E27FC236}">
                    <a16:creationId xmlns:a16="http://schemas.microsoft.com/office/drawing/2014/main" id="{445D8020-F5D3-4624-98EA-EF0642B1CA8B}"/>
                  </a:ext>
                </a:extLst>
              </p:cNvPr>
              <p:cNvCxnSpPr>
                <a:cxnSpLocks/>
                <a:endCxn id="152" idx="5"/>
              </p:cNvCxnSpPr>
              <p:nvPr/>
            </p:nvCxnSpPr>
            <p:spPr>
              <a:xfrm flipH="1" flipV="1">
                <a:off x="6190906" y="5343755"/>
                <a:ext cx="241430" cy="435340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直接箭头连接符 160">
                <a:extLst>
                  <a:ext uri="{FF2B5EF4-FFF2-40B4-BE49-F238E27FC236}">
                    <a16:creationId xmlns:a16="http://schemas.microsoft.com/office/drawing/2014/main" id="{959D559F-4300-495B-B6A2-E687FDD57CF9}"/>
                  </a:ext>
                </a:extLst>
              </p:cNvPr>
              <p:cNvCxnSpPr>
                <a:cxnSpLocks/>
                <a:endCxn id="149" idx="3"/>
              </p:cNvCxnSpPr>
              <p:nvPr/>
            </p:nvCxnSpPr>
            <p:spPr>
              <a:xfrm flipV="1">
                <a:off x="6188158" y="5171028"/>
                <a:ext cx="580704" cy="100418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直接箭头连接符 162">
                <a:extLst>
                  <a:ext uri="{FF2B5EF4-FFF2-40B4-BE49-F238E27FC236}">
                    <a16:creationId xmlns:a16="http://schemas.microsoft.com/office/drawing/2014/main" id="{B0C8476A-23BF-46D2-91F2-AB25F759E3B1}"/>
                  </a:ext>
                </a:extLst>
              </p:cNvPr>
              <p:cNvCxnSpPr>
                <a:cxnSpLocks/>
                <a:stCxn id="149" idx="1"/>
                <a:endCxn id="150" idx="4"/>
              </p:cNvCxnSpPr>
              <p:nvPr/>
            </p:nvCxnSpPr>
            <p:spPr>
              <a:xfrm flipH="1" flipV="1">
                <a:off x="6155449" y="4283523"/>
                <a:ext cx="613413" cy="822847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直接箭头连接符 164">
                <a:extLst>
                  <a:ext uri="{FF2B5EF4-FFF2-40B4-BE49-F238E27FC236}">
                    <a16:creationId xmlns:a16="http://schemas.microsoft.com/office/drawing/2014/main" id="{EAF99E8B-1C7F-4B4D-B237-C860BED6958D}"/>
                  </a:ext>
                </a:extLst>
              </p:cNvPr>
              <p:cNvCxnSpPr>
                <a:cxnSpLocks/>
                <a:endCxn id="151" idx="3"/>
              </p:cNvCxnSpPr>
              <p:nvPr/>
            </p:nvCxnSpPr>
            <p:spPr>
              <a:xfrm flipV="1">
                <a:off x="6179729" y="3792230"/>
                <a:ext cx="601300" cy="411064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直接箭头连接符 172">
                <a:extLst>
                  <a:ext uri="{FF2B5EF4-FFF2-40B4-BE49-F238E27FC236}">
                    <a16:creationId xmlns:a16="http://schemas.microsoft.com/office/drawing/2014/main" id="{2B922901-4890-4759-9FE1-63B15D7C40F6}"/>
                  </a:ext>
                </a:extLst>
              </p:cNvPr>
              <p:cNvCxnSpPr>
                <a:cxnSpLocks/>
                <a:endCxn id="153" idx="5"/>
              </p:cNvCxnSpPr>
              <p:nvPr/>
            </p:nvCxnSpPr>
            <p:spPr>
              <a:xfrm flipH="1" flipV="1">
                <a:off x="6215899" y="3438099"/>
                <a:ext cx="614326" cy="297356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直接箭头连接符 174">
                <a:extLst>
                  <a:ext uri="{FF2B5EF4-FFF2-40B4-BE49-F238E27FC236}">
                    <a16:creationId xmlns:a16="http://schemas.microsoft.com/office/drawing/2014/main" id="{2CF3AC8D-1514-4B45-BD89-A202F92F789D}"/>
                  </a:ext>
                </a:extLst>
              </p:cNvPr>
              <p:cNvCxnSpPr>
                <a:cxnSpLocks/>
                <a:endCxn id="154" idx="3"/>
              </p:cNvCxnSpPr>
              <p:nvPr/>
            </p:nvCxnSpPr>
            <p:spPr>
              <a:xfrm flipV="1">
                <a:off x="6203168" y="2878598"/>
                <a:ext cx="894537" cy="506678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直接箭头连接符 176">
                <a:extLst>
                  <a:ext uri="{FF2B5EF4-FFF2-40B4-BE49-F238E27FC236}">
                    <a16:creationId xmlns:a16="http://schemas.microsoft.com/office/drawing/2014/main" id="{321F04FD-88E7-430E-8F92-62594FB3A6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56713" y="2520323"/>
                <a:ext cx="84431" cy="288467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9" name="文本框 178">
                <a:extLst>
                  <a:ext uri="{FF2B5EF4-FFF2-40B4-BE49-F238E27FC236}">
                    <a16:creationId xmlns:a16="http://schemas.microsoft.com/office/drawing/2014/main" id="{684F5F73-C835-44ED-A573-5AED94667E67}"/>
                  </a:ext>
                </a:extLst>
              </p:cNvPr>
              <p:cNvSpPr txBox="1"/>
              <p:nvPr/>
            </p:nvSpPr>
            <p:spPr>
              <a:xfrm>
                <a:off x="4848835" y="6131919"/>
                <a:ext cx="709331" cy="396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ea typeface="微软雅黑" panose="020B0503020204020204" pitchFamily="34" charset="-122"/>
                  </a:rPr>
                  <a:t>4000</a:t>
                </a:r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80" name="文本框 179">
                <a:extLst>
                  <a:ext uri="{FF2B5EF4-FFF2-40B4-BE49-F238E27FC236}">
                    <a16:creationId xmlns:a16="http://schemas.microsoft.com/office/drawing/2014/main" id="{D072C850-AEF6-4833-9F6A-BED261356A4B}"/>
                  </a:ext>
                </a:extLst>
              </p:cNvPr>
              <p:cNvSpPr txBox="1"/>
              <p:nvPr/>
            </p:nvSpPr>
            <p:spPr>
              <a:xfrm>
                <a:off x="6019043" y="6140481"/>
                <a:ext cx="709331" cy="396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ea typeface="微软雅黑" panose="020B0503020204020204" pitchFamily="34" charset="-122"/>
                  </a:rPr>
                  <a:t>3500</a:t>
                </a:r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81" name="文本框 180">
                <a:extLst>
                  <a:ext uri="{FF2B5EF4-FFF2-40B4-BE49-F238E27FC236}">
                    <a16:creationId xmlns:a16="http://schemas.microsoft.com/office/drawing/2014/main" id="{DB03507D-F9C7-4274-94B5-821A42FAB4C8}"/>
                  </a:ext>
                </a:extLst>
              </p:cNvPr>
              <p:cNvSpPr txBox="1"/>
              <p:nvPr/>
            </p:nvSpPr>
            <p:spPr>
              <a:xfrm>
                <a:off x="5791995" y="5881108"/>
                <a:ext cx="709331" cy="396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ea typeface="微软雅黑" panose="020B0503020204020204" pitchFamily="34" charset="-122"/>
                  </a:rPr>
                  <a:t>3000</a:t>
                </a:r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82" name="文本框 181">
                <a:extLst>
                  <a:ext uri="{FF2B5EF4-FFF2-40B4-BE49-F238E27FC236}">
                    <a16:creationId xmlns:a16="http://schemas.microsoft.com/office/drawing/2014/main" id="{8B08024C-B232-4595-B6EE-EFCF9A1B40A8}"/>
                  </a:ext>
                </a:extLst>
              </p:cNvPr>
              <p:cNvSpPr txBox="1"/>
              <p:nvPr/>
            </p:nvSpPr>
            <p:spPr>
              <a:xfrm rot="1314935">
                <a:off x="6924463" y="5582479"/>
                <a:ext cx="709331" cy="396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ea typeface="微软雅黑" panose="020B0503020204020204" pitchFamily="34" charset="-122"/>
                  </a:rPr>
                  <a:t>4000</a:t>
                </a:r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椭圆 35">
                <a:extLst>
                  <a:ext uri="{FF2B5EF4-FFF2-40B4-BE49-F238E27FC236}">
                    <a16:creationId xmlns:a16="http://schemas.microsoft.com/office/drawing/2014/main" id="{EEA31BE3-BAD3-4C45-9113-1458C264ECE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61683" y="5106474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72" name="椭圆 71">
                <a:extLst>
                  <a:ext uri="{FF2B5EF4-FFF2-40B4-BE49-F238E27FC236}">
                    <a16:creationId xmlns:a16="http://schemas.microsoft.com/office/drawing/2014/main" id="{C11EFE87-7F60-4744-AB7F-AFBE0E160DD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12870" y="4264729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</p:txBody>
          </p:sp>
          <p:sp>
            <p:nvSpPr>
              <p:cNvPr id="78" name="椭圆 77">
                <a:extLst>
                  <a:ext uri="{FF2B5EF4-FFF2-40B4-BE49-F238E27FC236}">
                    <a16:creationId xmlns:a16="http://schemas.microsoft.com/office/drawing/2014/main" id="{51F719D8-BF5B-44AA-B29D-D6FE62E41CB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231814" y="5171748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</p:txBody>
          </p:sp>
          <p:sp>
            <p:nvSpPr>
              <p:cNvPr id="80" name="椭圆 79">
                <a:extLst>
                  <a:ext uri="{FF2B5EF4-FFF2-40B4-BE49-F238E27FC236}">
                    <a16:creationId xmlns:a16="http://schemas.microsoft.com/office/drawing/2014/main" id="{41577159-5C2E-4665-83CF-AF8C74CFF6A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368959" y="5756292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</p:txBody>
          </p:sp>
          <p:sp>
            <p:nvSpPr>
              <p:cNvPr id="150" name="椭圆 149">
                <a:extLst>
                  <a:ext uri="{FF2B5EF4-FFF2-40B4-BE49-F238E27FC236}">
                    <a16:creationId xmlns:a16="http://schemas.microsoft.com/office/drawing/2014/main" id="{9BEA8F88-1F83-4A9A-A5F2-3E4B5A39142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109729" y="4192083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</p:txBody>
          </p:sp>
          <p:sp>
            <p:nvSpPr>
              <p:cNvPr id="151" name="椭圆 150">
                <a:extLst>
                  <a:ext uri="{FF2B5EF4-FFF2-40B4-BE49-F238E27FC236}">
                    <a16:creationId xmlns:a16="http://schemas.microsoft.com/office/drawing/2014/main" id="{94AB59E3-D2AF-4776-ABFF-11C3E06E2DC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767638" y="3714181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</p:txBody>
          </p:sp>
          <p:sp>
            <p:nvSpPr>
              <p:cNvPr id="153" name="椭圆 152">
                <a:extLst>
                  <a:ext uri="{FF2B5EF4-FFF2-40B4-BE49-F238E27FC236}">
                    <a16:creationId xmlns:a16="http://schemas.microsoft.com/office/drawing/2014/main" id="{885377F6-9A27-479E-A4FF-F2BEBD69D0A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137850" y="3360050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14" name="星形: 五角 213">
              <a:extLst>
                <a:ext uri="{FF2B5EF4-FFF2-40B4-BE49-F238E27FC236}">
                  <a16:creationId xmlns:a16="http://schemas.microsoft.com/office/drawing/2014/main" id="{8AB8793B-72EF-4728-8850-9FA3B18CF441}"/>
                </a:ext>
              </a:extLst>
            </p:cNvPr>
            <p:cNvSpPr/>
            <p:nvPr/>
          </p:nvSpPr>
          <p:spPr>
            <a:xfrm>
              <a:off x="7869526" y="2867517"/>
              <a:ext cx="201168" cy="202068"/>
            </a:xfrm>
            <a:prstGeom prst="star5">
              <a:avLst/>
            </a:prstGeom>
            <a:solidFill>
              <a:schemeClr val="tx1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DD3F4C38-3E0B-49AD-A40C-59AB471318B2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文本框 84">
            <a:extLst>
              <a:ext uri="{FF2B5EF4-FFF2-40B4-BE49-F238E27FC236}">
                <a16:creationId xmlns:a16="http://schemas.microsoft.com/office/drawing/2014/main" id="{74B2D2E3-F145-4A83-BD6D-41C3A1B87EC8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梯度下降算法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212676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对角圆角 5">
            <a:extLst>
              <a:ext uri="{FF2B5EF4-FFF2-40B4-BE49-F238E27FC236}">
                <a16:creationId xmlns:a16="http://schemas.microsoft.com/office/drawing/2014/main" id="{70CE660A-36DB-4D35-92D2-C06ACD9B0102}"/>
              </a:ext>
            </a:extLst>
          </p:cNvPr>
          <p:cNvSpPr/>
          <p:nvPr/>
        </p:nvSpPr>
        <p:spPr>
          <a:xfrm>
            <a:off x="621008" y="2988755"/>
            <a:ext cx="6400800" cy="540000"/>
          </a:xfrm>
          <a:prstGeom prst="round2DiagRect">
            <a:avLst/>
          </a:prstGeom>
          <a:solidFill>
            <a:srgbClr val="6C8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A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逻辑回归伪代码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1008" y="1383718"/>
            <a:ext cx="11301490" cy="2832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逻辑回归模型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梯度下降算法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逻辑回归伪代码</a:t>
            </a:r>
            <a:endParaRPr lang="en-CA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逻辑回归代码中的问题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DF88B2E-251A-48AA-86AF-33B6DA36162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2584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EF28623-EEA8-4D76-9290-62A1731CC6DE}"/>
              </a:ext>
            </a:extLst>
          </p:cNvPr>
          <p:cNvSpPr txBox="1"/>
          <p:nvPr/>
        </p:nvSpPr>
        <p:spPr>
          <a:xfrm>
            <a:off x="475073" y="1193169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ea typeface="微软雅黑" panose="020B0503020204020204" pitchFamily="34" charset="-122"/>
              </a:rPr>
              <a:t>逻辑回归模型训练伪代码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表格 2">
                <a:extLst>
                  <a:ext uri="{FF2B5EF4-FFF2-40B4-BE49-F238E27FC236}">
                    <a16:creationId xmlns:a16="http://schemas.microsoft.com/office/drawing/2014/main" id="{57944056-D41D-4CF9-BD45-3585A55832D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18551837"/>
                  </p:ext>
                </p:extLst>
              </p:nvPr>
            </p:nvGraphicFramePr>
            <p:xfrm>
              <a:off x="475073" y="1961503"/>
              <a:ext cx="11394254" cy="3967861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394254">
                      <a:extLst>
                        <a:ext uri="{9D8B030D-6E8A-4147-A177-3AD203B41FA5}">
                          <a16:colId xmlns:a16="http://schemas.microsoft.com/office/drawing/2014/main" val="147730996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zh-CN" altLang="en-US" sz="2400" b="1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输入</a:t>
                          </a:r>
                          <a:r>
                            <a:rPr lang="en-US" altLang="zh-CN" sz="2400" b="1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: 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训练数据</a:t>
                          </a:r>
                          <a:r>
                            <a:rPr lang="en-CA" altLang="zh-CN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(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</m:oMath>
                          </a14:m>
                          <a:r>
                            <a:rPr lang="en-US" altLang="zh-CN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,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oMath>
                          </a14:m>
                          <a:r>
                            <a:rPr lang="en-CA" altLang="zh-CN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)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，整数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oMath>
                          </a14:m>
                          <a:r>
                            <a:rPr lang="en-US" altLang="zh-CN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,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步长</a:t>
                          </a:r>
                          <a14:m>
                            <m:oMath xmlns:m="http://schemas.openxmlformats.org/officeDocument/2006/math">
                              <m:r>
                                <a:rPr lang="zh-CN" alt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oMath>
                          </a14:m>
                          <a:r>
                            <a:rPr lang="en-CA" altLang="zh-CN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.</a:t>
                          </a:r>
                          <a:endParaRPr lang="en-CA" sz="2400" b="0" dirty="0">
                            <a:solidFill>
                              <a:schemeClr val="tx1"/>
                            </a:solidFill>
                            <a:latin typeface="楷体" panose="02010609060101010101" pitchFamily="49" charset="-122"/>
                            <a:ea typeface="楷体" panose="02010609060101010101" pitchFamily="49" charset="-122"/>
                          </a:endParaRPr>
                        </a:p>
                        <a:p>
                          <a:r>
                            <a:rPr lang="zh-CN" altLang="en-US" sz="2400" b="1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输出</a:t>
                          </a:r>
                          <a:r>
                            <a:rPr lang="en-US" altLang="zh-CN" sz="2400" b="1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:</a:t>
                          </a:r>
                          <a:r>
                            <a:rPr lang="en-US" altLang="zh-CN" sz="2400" b="1" baseline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 </a:t>
                          </a:r>
                          <a:r>
                            <a:rPr lang="zh-CN" altLang="en-US" sz="2400" b="0" baseline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逻辑回归模型参数</a:t>
                          </a:r>
                          <a:r>
                            <a:rPr lang="en-US" altLang="zh-CN" sz="2400" b="0" baseline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.</a:t>
                          </a:r>
                          <a:endParaRPr lang="en-CA" sz="2400" b="0" dirty="0">
                            <a:latin typeface="楷体" panose="02010609060101010101" pitchFamily="49" charset="-122"/>
                            <a:ea typeface="楷体" panose="02010609060101010101" pitchFamily="49" charset="-122"/>
                          </a:endParaRPr>
                        </a:p>
                      </a:txBody>
                      <a:tcPr>
                        <a:solidFill>
                          <a:srgbClr val="E6E6E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553333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r>
                            <a:rPr lang="en-US" altLang="zh-CN" sz="2400" b="0" dirty="0">
                              <a:solidFill>
                                <a:srgbClr val="0000FF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(1)</a:t>
                          </a:r>
                          <a:r>
                            <a:rPr lang="zh-CN" altLang="en-US" sz="2400" b="1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 初始化</a:t>
                          </a:r>
                          <a:r>
                            <a:rPr lang="en-US" altLang="zh-CN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: 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随机初始化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1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b>
                                  <m: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altLang="zh-CN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,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oMath>
                          </a14:m>
                          <a:r>
                            <a:rPr lang="en-US" altLang="zh-CN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.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r>
                            <a:rPr lang="en-US" altLang="zh-CN" sz="2400" b="0" dirty="0">
                              <a:solidFill>
                                <a:srgbClr val="0000FF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(2)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=[</m:t>
                              </m:r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altLang="zh-CN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b="1" i="1" smtClean="0"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e>
                                <m:sub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oMath>
                          </a14:m>
                          <a:endParaRPr lang="en-US" altLang="zh-CN" sz="2400" b="0" dirty="0">
                            <a:solidFill>
                              <a:schemeClr val="tx1"/>
                            </a:solidFill>
                            <a:latin typeface="楷体" panose="02010609060101010101" pitchFamily="49" charset="-122"/>
                            <a:ea typeface="楷体" panose="02010609060101010101" pitchFamily="49" charset="-122"/>
                          </a:endParaRPr>
                        </a:p>
                        <a:p>
                          <a:pPr marL="0" indent="0" algn="l">
                            <a:spcAft>
                              <a:spcPts val="600"/>
                            </a:spcAft>
                            <a:buFont typeface="Arial" panose="020B0604020202020204" pitchFamily="34" charset="0"/>
                            <a:buNone/>
                          </a:pPr>
                          <a:r>
                            <a:rPr lang="en-US" altLang="zh-CN" sz="2400" b="0" dirty="0">
                              <a:solidFill>
                                <a:srgbClr val="0000FF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(3) 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循环以下部分直至结束</a:t>
                          </a:r>
                          <a:r>
                            <a:rPr lang="en-US" altLang="zh-CN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:</a:t>
                          </a:r>
                        </a:p>
                        <a:p>
                          <a:pPr marL="0" indent="0" algn="l">
                            <a:spcAft>
                              <a:spcPts val="600"/>
                            </a:spcAft>
                            <a:buFont typeface="Arial" panose="020B0604020202020204" pitchFamily="34" charset="0"/>
                            <a:buNone/>
                          </a:pPr>
                          <a:r>
                            <a:rPr lang="en-US" altLang="zh-CN" sz="2400" b="0" dirty="0">
                              <a:solidFill>
                                <a:srgbClr val="0000FF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(4)    </a:t>
                          </a:r>
                          <a:r>
                            <a:rPr lang="zh-CN" altLang="en-US" sz="2400" b="0" kern="120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  <a:cs typeface="+mn-cs"/>
                            </a:rPr>
                            <a:t>从</a:t>
                          </a: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  <a:cs typeface="+mn-cs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1,2,</m:t>
                                  </m:r>
                                  <m: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⋯,</m:t>
                                  </m:r>
                                  <m: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oMath>
                          </a14:m>
                          <a:r>
                            <a:rPr lang="en-US" altLang="zh-CN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 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中无放回地随机抽取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楷体" panose="02010609060101010101" pitchFamily="49" charset="-122"/>
                                </a:rPr>
                                <m:t>𝑘</m:t>
                              </m:r>
                            </m:oMath>
                          </a14:m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个数构成集合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el-GR" altLang="zh-CN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Γ</m:t>
                              </m:r>
                            </m:oMath>
                          </a14:m>
                          <a:r>
                            <a:rPr lang="en-US" altLang="zh-CN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.</a:t>
                          </a:r>
                        </a:p>
                        <a:p>
                          <a:pPr marL="0" indent="0" algn="l">
                            <a:buFont typeface="Arial" panose="020B0604020202020204" pitchFamily="34" charset="0"/>
                            <a:buNone/>
                          </a:pPr>
                          <a:r>
                            <a:rPr lang="en-US" altLang="zh-CN" sz="2400" b="0" dirty="0">
                              <a:solidFill>
                                <a:srgbClr val="0000FF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(5)   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CN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sz="2400" b="1" i="1" smtClean="0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b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←</m:t>
                              </m:r>
                              <m:r>
                                <m:rPr>
                                  <m:nor/>
                                </m:rPr>
                                <a:rPr lang="zh-CN" altLang="en-US" sz="2400" dirty="0">
                                  <a:latin typeface="楷体" panose="02010609060101010101" pitchFamily="49" charset="-122"/>
                                  <a:ea typeface="楷体" panose="02010609060101010101" pitchFamily="49" charset="-122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sz="2400" b="1" i="1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zh-CN" altLang="en-US" sz="2400" b="0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  <m:f>
                                <m:fPr>
                                  <m:ctrlP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CA" altLang="zh-CN" sz="24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altLang="zh-CN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l-GR" altLang="zh-CN" sz="2400" b="0" i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Γ</m:t>
                                      </m:r>
                                    </m:e>
                                  </m:d>
                                </m:den>
                              </m:f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zh-CN" alt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∈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l-GR" altLang="zh-CN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Γ</m:t>
                                  </m:r>
                                </m:sub>
                                <m:sup/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altLang="zh-CN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4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zh-CN" altLang="en-US" sz="2400" i="1"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  <m:d>
                                        <m:dPr>
                                          <m:ctrlPr>
                                            <a:rPr lang="en-US" altLang="zh-CN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p>
                                            <m:sSupPr>
                                              <m:ctrlPr>
                                                <a:rPr lang="en-US" altLang="zh-CN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𝝎</m:t>
                                              </m:r>
                                            </m:e>
                                            <m:sup>
                                              <m:r>
                                                <a:rPr lang="en-US" altLang="zh-CN" sz="2400" i="1">
                                                  <a:latin typeface="Cambria Math" panose="02040503050406030204" pitchFamily="18" charset="0"/>
                                                </a:rPr>
                                                <m:t>𝑇</m:t>
                                              </m:r>
                                            </m:sup>
                                          </m:sSup>
                                          <m:sSub>
                                            <m:sSubPr>
                                              <m:ctrlPr>
                                                <a:rPr lang="en-US" altLang="zh-CN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2400" i="1">
                                                  <a:latin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24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𝑗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  <m:sSub>
                                    <m:sSub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altLang="zh-CN" sz="24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nary>
                            </m:oMath>
                          </a14:m>
                          <a:endParaRPr lang="en-US" altLang="zh-CN" sz="2400" b="0" dirty="0">
                            <a:latin typeface="楷体" panose="02010609060101010101" pitchFamily="49" charset="-122"/>
                          </a:endParaRPr>
                        </a:p>
                        <a:p>
                          <a:pPr marL="0" indent="0" algn="l">
                            <a:buFont typeface="Arial" panose="020B0604020202020204" pitchFamily="34" charset="0"/>
                            <a:buNone/>
                          </a:pPr>
                          <a:r>
                            <a:rPr lang="en-US" altLang="zh-CN" sz="2400" b="0" dirty="0">
                              <a:solidFill>
                                <a:srgbClr val="0000FF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(6)</a:t>
                          </a:r>
                          <a:r>
                            <a:rPr lang="en-US" altLang="zh-CN" sz="2400" dirty="0"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   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←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oMath>
                          </a14:m>
                          <a:r>
                            <a:rPr lang="en-US" altLang="zh-CN" sz="2400" dirty="0"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 </a:t>
                          </a:r>
                          <a:endParaRPr lang="zh-CN" altLang="en-US" sz="2400" dirty="0">
                            <a:latin typeface="楷体" panose="02010609060101010101" pitchFamily="49" charset="-122"/>
                            <a:ea typeface="楷体" panose="02010609060101010101" pitchFamily="49" charset="-122"/>
                          </a:endParaRPr>
                        </a:p>
                        <a:p>
                          <a:r>
                            <a:rPr lang="en-US" altLang="zh-CN" sz="2400" b="0" dirty="0">
                              <a:solidFill>
                                <a:srgbClr val="0000FF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(7) </a:t>
                          </a:r>
                          <a:r>
                            <a:rPr lang="zh-CN" altLang="en-US" sz="2400" dirty="0"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返回</a:t>
                          </a:r>
                          <a:r>
                            <a:rPr lang="en-US" sz="2400" dirty="0"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CN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sz="2400" b="1" i="1" smtClean="0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b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oMath>
                          </a14:m>
                          <a:endParaRPr lang="en-CA" sz="2400" dirty="0">
                            <a:latin typeface="楷体" panose="02010609060101010101" pitchFamily="49" charset="-122"/>
                            <a:ea typeface="楷体" panose="02010609060101010101" pitchFamily="49" charset="-122"/>
                          </a:endParaRPr>
                        </a:p>
                      </a:txBody>
                      <a:tcPr>
                        <a:solidFill>
                          <a:srgbClr val="E6E6E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124093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表格 2">
                <a:extLst>
                  <a:ext uri="{FF2B5EF4-FFF2-40B4-BE49-F238E27FC236}">
                    <a16:creationId xmlns:a16="http://schemas.microsoft.com/office/drawing/2014/main" id="{57944056-D41D-4CF9-BD45-3585A55832D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18551837"/>
                  </p:ext>
                </p:extLst>
              </p:nvPr>
            </p:nvGraphicFramePr>
            <p:xfrm>
              <a:off x="475073" y="1961503"/>
              <a:ext cx="11394254" cy="3967861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394254">
                      <a:extLst>
                        <a:ext uri="{9D8B030D-6E8A-4147-A177-3AD203B41FA5}">
                          <a16:colId xmlns:a16="http://schemas.microsoft.com/office/drawing/2014/main" val="1477309961"/>
                        </a:ext>
                      </a:extLst>
                    </a:gridCol>
                  </a:tblGrid>
                  <a:tr h="8229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53" t="-7407" r="-214" b="-39777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55333386"/>
                      </a:ext>
                    </a:extLst>
                  </a:tr>
                  <a:tr h="3144901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53" t="-28046" r="-214" b="-386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1240938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7648025-F392-4D8C-896F-D1E477E92AB3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6999B7E7-0DD7-4893-A832-484B3E54F936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逻辑回归伪代码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893401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EF28623-EEA8-4D76-9290-62A1731CC6DE}"/>
              </a:ext>
            </a:extLst>
          </p:cNvPr>
          <p:cNvSpPr txBox="1"/>
          <p:nvPr/>
        </p:nvSpPr>
        <p:spPr>
          <a:xfrm>
            <a:off x="399596" y="931911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ea typeface="微软雅黑" panose="020B0503020204020204" pitchFamily="34" charset="-122"/>
              </a:rPr>
              <a:t>逻辑回归模型训练伪代码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表格 2">
                <a:extLst>
                  <a:ext uri="{FF2B5EF4-FFF2-40B4-BE49-F238E27FC236}">
                    <a16:creationId xmlns:a16="http://schemas.microsoft.com/office/drawing/2014/main" id="{57944056-D41D-4CF9-BD45-3585A55832D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07323695"/>
                  </p:ext>
                </p:extLst>
              </p:nvPr>
            </p:nvGraphicFramePr>
            <p:xfrm>
              <a:off x="399596" y="1532295"/>
              <a:ext cx="11394254" cy="47472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394254">
                      <a:extLst>
                        <a:ext uri="{9D8B030D-6E8A-4147-A177-3AD203B41FA5}">
                          <a16:colId xmlns:a16="http://schemas.microsoft.com/office/drawing/2014/main" val="147730996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zh-CN" altLang="en-US" sz="2400" b="1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输入</a:t>
                          </a:r>
                          <a:r>
                            <a:rPr lang="en-US" altLang="zh-CN" sz="2400" b="1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: 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训练数据</a:t>
                          </a:r>
                          <a:r>
                            <a:rPr lang="en-CA" altLang="zh-CN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(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</m:oMath>
                          </a14:m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，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oMath>
                          </a14:m>
                          <a:r>
                            <a:rPr lang="en-CA" altLang="zh-CN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)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，整数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zh-CN" alt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，</m:t>
                              </m:r>
                            </m:oMath>
                          </a14:m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步长</a:t>
                          </a:r>
                          <a14:m>
                            <m:oMath xmlns:m="http://schemas.openxmlformats.org/officeDocument/2006/math">
                              <m:r>
                                <a:rPr lang="zh-CN" alt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oMath>
                          </a14:m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，训练总轮数</a:t>
                          </a:r>
                          <a:r>
                            <a:rPr lang="en-CA" altLang="zh-CN" sz="2400" b="0" dirty="0" err="1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epoches</a:t>
                          </a:r>
                          <a:r>
                            <a:rPr lang="en-CA" altLang="zh-CN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.</a:t>
                          </a:r>
                          <a:endParaRPr lang="en-CA" sz="2400" b="0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endParaRPr>
                        </a:p>
                        <a:p>
                          <a:r>
                            <a:rPr lang="zh-CN" altLang="en-US" sz="2400" b="1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输出</a:t>
                          </a:r>
                          <a:r>
                            <a:rPr lang="en-US" altLang="zh-CN" sz="2400" b="1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:</a:t>
                          </a:r>
                          <a:r>
                            <a:rPr lang="en-US" altLang="zh-CN" sz="2400" b="1" baseline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zh-CN" altLang="en-US" sz="2400" b="0" baseline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逻辑回归模型参数</a:t>
                          </a:r>
                          <a:r>
                            <a:rPr lang="en-US" altLang="zh-CN" sz="2400" b="0" baseline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.</a:t>
                          </a:r>
                          <a:endParaRPr lang="en-CA" sz="2400" b="0" dirty="0">
                            <a:latin typeface="Times New Roman" panose="020206030504050203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solidFill>
                          <a:srgbClr val="E6E6E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553333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r>
                            <a:rPr lang="en-US" altLang="zh-CN" sz="2400" b="0" dirty="0">
                              <a:solidFill>
                                <a:srgbClr val="0000FF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(1)</a:t>
                          </a:r>
                          <a:r>
                            <a:rPr lang="zh-CN" altLang="en-US" sz="2400" b="1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 初始化</a:t>
                          </a:r>
                          <a:r>
                            <a:rPr lang="en-US" altLang="zh-CN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: 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随机初始化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1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b>
                                  <m: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altLang="zh-CN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,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oMath>
                          </a14:m>
                          <a:r>
                            <a:rPr lang="en-US" altLang="zh-CN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.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r>
                            <a:rPr lang="en-US" altLang="zh-CN" sz="2400" b="0" dirty="0">
                              <a:solidFill>
                                <a:srgbClr val="0000FF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(2)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=[</m:t>
                              </m:r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altLang="zh-CN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b="1" i="1" smtClean="0"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e>
                                <m:sub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oMath>
                          </a14:m>
                          <a:r>
                            <a:rPr lang="en-US" altLang="zh-CN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.</a:t>
                          </a:r>
                        </a:p>
                        <a:p>
                          <a:pPr marL="0" indent="0" algn="l">
                            <a:spcAft>
                              <a:spcPts val="600"/>
                            </a:spcAft>
                            <a:buFont typeface="Arial" panose="020B0604020202020204" pitchFamily="34" charset="0"/>
                            <a:buNone/>
                          </a:pPr>
                          <a:r>
                            <a:rPr lang="en-US" altLang="zh-CN" sz="2400" b="0" dirty="0">
                              <a:solidFill>
                                <a:srgbClr val="0000FF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(3) 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训练轮数从</a:t>
                          </a:r>
                          <a:r>
                            <a:rPr lang="en-CA" altLang="zh-CN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1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循环到</a:t>
                          </a:r>
                          <a:r>
                            <a:rPr lang="en-CA" altLang="zh-CN" sz="2400" b="0" dirty="0" err="1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epoches</a:t>
                          </a:r>
                          <a:r>
                            <a:rPr lang="en-US" altLang="zh-CN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:</a:t>
                          </a:r>
                        </a:p>
                        <a:p>
                          <a:pPr marL="0" indent="0" algn="l">
                            <a:spcAft>
                              <a:spcPts val="600"/>
                            </a:spcAft>
                            <a:buFont typeface="Arial" panose="020B0604020202020204" pitchFamily="34" charset="0"/>
                            <a:buNone/>
                          </a:pPr>
                          <a:r>
                            <a:rPr lang="en-US" altLang="zh-CN" sz="2400" b="0" dirty="0">
                              <a:solidFill>
                                <a:srgbClr val="1515EB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(4)</a:t>
                          </a:r>
                          <a:r>
                            <a:rPr lang="en-US" altLang="zh-CN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    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对训练数据进行乱序</a:t>
                          </a:r>
                          <a:r>
                            <a:rPr lang="en-CA" altLang="zh-CN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.</a:t>
                          </a:r>
                          <a:endParaRPr lang="en-US" altLang="zh-CN" sz="2400" b="0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endParaRPr>
                        </a:p>
                        <a:p>
                          <a:pPr marL="0" indent="0" algn="l">
                            <a:spcAft>
                              <a:spcPts val="600"/>
                            </a:spcAft>
                            <a:buFont typeface="Arial" panose="020B0604020202020204" pitchFamily="34" charset="0"/>
                            <a:buNone/>
                          </a:pPr>
                          <a:r>
                            <a:rPr lang="en-US" altLang="zh-CN" sz="2400" b="0" dirty="0">
                              <a:solidFill>
                                <a:srgbClr val="0000FF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(5)    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将训练数据切分成批数据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华文楷体" panose="0201060004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华文楷体" panose="02010600040101010101" pitchFamily="2" charset="-122"/>
                                      <a:cs typeface="Times New Roman" panose="020206030504050203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en-CA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华文楷体" panose="02010600040101010101" pitchFamily="2" charset="-122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oMath>
                          </a14:m>
                          <a:r>
                            <a:rPr lang="en-CA" altLang="zh-CN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,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华文楷体" panose="0201060004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华文楷体" panose="02010600040101010101" pitchFamily="2" charset="-122"/>
                                      <a:cs typeface="Times New Roman" panose="020206030504050203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en-CA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华文楷体" panose="02010600040101010101" pitchFamily="2" charset="-122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oMath>
                          </a14:m>
                          <a:r>
                            <a:rPr lang="en-CA" altLang="zh-CN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,</a:t>
                          </a:r>
                          <a14:m>
                            <m:oMath xmlns:m="http://schemas.openxmlformats.org/officeDocument/2006/math">
                              <m:r>
                                <a:rPr lang="en-CA" altLang="zh-CN" sz="24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⋯</m:t>
                              </m:r>
                            </m:oMath>
                          </a14:m>
                          <a:r>
                            <a:rPr lang="en-CA" altLang="zh-CN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en-US" altLang="zh-CN" sz="2400" b="0" dirty="0">
                              <a:solidFill>
                                <a:schemeClr val="tx1"/>
                              </a:solidFill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华文楷体" panose="0201060004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华文楷体" panose="02010600040101010101" pitchFamily="2" charset="-122"/>
                                      <a:cs typeface="Times New Roman" panose="020206030504050203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en-CA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华文楷体" panose="02010600040101010101" pitchFamily="2" charset="-122"/>
                                      <a:cs typeface="Times New Roman" panose="020206030504050203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oMath>
                          </a14:m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，每个批数据包含</a:t>
                          </a:r>
                          <a:r>
                            <a:rPr lang="en-CA" altLang="zh-CN" sz="2400" b="0" i="1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k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个样本，</a:t>
                          </a:r>
                          <a14:m>
                            <m:oMath xmlns:m="http://schemas.openxmlformats.org/officeDocument/2006/math">
                              <m:r>
                                <a:rPr lang="en-CA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华文楷体" panose="02010600040101010101" pitchFamily="2" charset="-122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华文楷体" panose="02010600040101010101" pitchFamily="2" charset="-122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d>
                                <m:dPr>
                                  <m:begChr m:val="⌊"/>
                                  <m:endChr m:val="⌋"/>
                                  <m:ctrlP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华文楷体" panose="0201060004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CA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华文楷体" panose="02010600040101010101" pitchFamily="2" charset="-122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  <m:r>
                                    <a:rPr lang="en-CA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华文楷体" panose="02010600040101010101" pitchFamily="2" charset="-122"/>
                                      <a:cs typeface="Times New Roman" panose="02020603050405020304" pitchFamily="18" charset="0"/>
                                    </a:rPr>
                                    <m:t>/</m:t>
                                  </m:r>
                                  <m:r>
                                    <a:rPr lang="en-CA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华文楷体" panose="02010600040101010101" pitchFamily="2" charset="-122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e>
                              </m:d>
                            </m:oMath>
                          </a14:m>
                          <a:endParaRPr lang="en-US" altLang="zh-CN" sz="2400" b="0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endParaRPr>
                        </a:p>
                        <a:p>
                          <a:pPr marL="0" indent="0" algn="l">
                            <a:buFont typeface="Arial" panose="020B0604020202020204" pitchFamily="34" charset="0"/>
                            <a:buNone/>
                          </a:pPr>
                          <a:r>
                            <a:rPr lang="en-US" altLang="zh-CN" sz="2400" b="0" dirty="0">
                              <a:solidFill>
                                <a:srgbClr val="0000FF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(6)    </a:t>
                          </a:r>
                          <a14:m>
                            <m:oMath xmlns:m="http://schemas.openxmlformats.org/officeDocument/2006/math">
                              <m:r>
                                <a:rPr lang="en-CA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华文楷体" panose="02010600040101010101" pitchFamily="2" charset="-122"/>
                                  <a:cs typeface="Times New Roman" panose="02020603050405020304" pitchFamily="18" charset="0"/>
                                </a:rPr>
                                <m:t>𝑗</m:t>
                              </m:r>
                            </m:oMath>
                          </a14:m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从</a:t>
                          </a:r>
                          <a:r>
                            <a:rPr lang="en-CA" altLang="zh-CN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1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循环到</a:t>
                          </a:r>
                          <a14:m>
                            <m:oMath xmlns:m="http://schemas.openxmlformats.org/officeDocument/2006/math">
                              <m:r>
                                <a:rPr lang="en-CA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华文楷体" panose="02010600040101010101" pitchFamily="2" charset="-122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oMath>
                          </a14:m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：</a:t>
                          </a:r>
                          <a:endParaRPr lang="en-US" altLang="zh-CN" sz="2400" b="0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endParaRPr>
                        </a:p>
                        <a:p>
                          <a:pPr marL="0" indent="0" algn="l">
                            <a:buFont typeface="Arial" panose="020B0604020202020204" pitchFamily="34" charset="0"/>
                            <a:buNone/>
                          </a:pPr>
                          <a:r>
                            <a:rPr lang="en-US" altLang="zh-CN" sz="2400" b="0" dirty="0">
                              <a:solidFill>
                                <a:srgbClr val="0000FF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(7)        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CN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sz="2400" b="1" i="1" smtClean="0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b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←</m:t>
                              </m:r>
                              <m:r>
                                <m:rPr>
                                  <m:nor/>
                                </m:rPr>
                                <a:rPr lang="zh-CN" altLang="en-US" sz="2400" dirty="0">
                                  <a:latin typeface="Times New Roman" panose="02020603050405020304" pitchFamily="18" charset="0"/>
                                  <a:ea typeface="华文楷体" panose="02010600040101010101" pitchFamily="2" charset="-122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sz="2400" b="1" i="1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zh-CN" altLang="en-US" sz="2400" b="0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  <m:f>
                                <m:fPr>
                                  <m:ctrlP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CA" altLang="zh-CN" sz="24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CA" altLang="zh-CN" sz="24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den>
                              </m:f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zh-CN" alt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CA" altLang="zh-CN" sz="24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CA" altLang="zh-CN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  <m:r>
                                    <a:rPr lang="en-CA" altLang="zh-CN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CA" altLang="zh-CN" sz="24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  <m:r>
                                    <a:rPr lang="en-CA" altLang="zh-CN" sz="2400" b="0" i="1" smtClean="0">
                                      <a:latin typeface="Cambria Math" panose="02040503050406030204" pitchFamily="18" charset="0"/>
                                    </a:rPr>
                                    <m:t>)∈</m:t>
                                  </m:r>
                                  <m:sSub>
                                    <m:sSubPr>
                                      <m:ctrlPr>
                                        <a:rPr lang="en-US" altLang="zh-CN" sz="2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华文楷体" panose="0201060004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CA" altLang="zh-CN" sz="2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华文楷体" panose="02010600040101010101" pitchFamily="2" charset="-122"/>
                                          <a:cs typeface="Times New Roman" panose="02020603050405020304" pitchFamily="18" charset="0"/>
                                        </a:rPr>
                                        <m:t>𝐵</m:t>
                                      </m:r>
                                    </m:e>
                                    <m:sub>
                                      <m:r>
                                        <a:rPr lang="en-CA" altLang="zh-CN" sz="2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华文楷体" panose="02010600040101010101" pitchFamily="2" charset="-122"/>
                                          <a:cs typeface="Times New Roman" panose="020206030504050203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sub>
                                <m:sup/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CA" altLang="zh-CN" sz="240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zh-CN" altLang="en-US" sz="2400" i="1"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  <m:d>
                                        <m:dPr>
                                          <m:ctrlPr>
                                            <a:rPr lang="en-US" altLang="zh-CN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p>
                                            <m:sSupPr>
                                              <m:ctrlPr>
                                                <a:rPr lang="en-US" altLang="zh-CN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zh-CN" alt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𝝎</m:t>
                                              </m:r>
                                            </m:e>
                                            <m:sup>
                                              <m:r>
                                                <a:rPr lang="en-US" altLang="zh-CN" sz="2400" i="1">
                                                  <a:latin typeface="Cambria Math" panose="02040503050406030204" pitchFamily="18" charset="0"/>
                                                </a:rPr>
                                                <m:t>𝑇</m:t>
                                              </m:r>
                                            </m:sup>
                                          </m:sSup>
                                          <m:r>
                                            <a:rPr lang="en-CA" altLang="zh-CN" sz="2400" b="1" i="1" smtClean="0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</m:d>
                                    </m:e>
                                  </m:d>
                                  <m:r>
                                    <a:rPr lang="en-CA" altLang="zh-CN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</m:nary>
                            </m:oMath>
                          </a14:m>
                          <a:endParaRPr lang="en-US" altLang="zh-CN" sz="2400" b="0" dirty="0">
                            <a:latin typeface="Times New Roman" panose="020206030504050203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endParaRPr>
                        </a:p>
                        <a:p>
                          <a:pPr marL="0" indent="0" algn="l">
                            <a:buFont typeface="Arial" panose="020B0604020202020204" pitchFamily="34" charset="0"/>
                            <a:buNone/>
                          </a:pPr>
                          <a:r>
                            <a:rPr lang="en-US" altLang="zh-CN" sz="2400" b="0" dirty="0">
                              <a:solidFill>
                                <a:srgbClr val="0000FF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(8)</a:t>
                          </a:r>
                          <a:r>
                            <a:rPr lang="en-US" altLang="zh-CN" sz="2400" dirty="0"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        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←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oMath>
                          </a14:m>
                          <a:r>
                            <a:rPr lang="en-US" altLang="zh-CN" sz="2400" dirty="0"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 </a:t>
                          </a:r>
                          <a:endParaRPr lang="zh-CN" altLang="en-US" sz="2400" dirty="0">
                            <a:latin typeface="Times New Roman" panose="020206030504050203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endParaRPr>
                        </a:p>
                        <a:p>
                          <a:r>
                            <a:rPr lang="en-US" altLang="zh-CN" sz="2400" b="0" dirty="0">
                              <a:solidFill>
                                <a:srgbClr val="0000FF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(9) </a:t>
                          </a:r>
                          <a:r>
                            <a:rPr lang="zh-CN" altLang="en-US" sz="2400" dirty="0"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返回</a:t>
                          </a:r>
                          <a:r>
                            <a:rPr lang="en-US" sz="2400" dirty="0"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CN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sz="2400" b="1" i="1" smtClean="0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b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oMath>
                          </a14:m>
                          <a:endParaRPr lang="en-CA" sz="2400" dirty="0">
                            <a:latin typeface="Times New Roman" panose="020206030504050203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solidFill>
                          <a:srgbClr val="E6E6E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124093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表格 2">
                <a:extLst>
                  <a:ext uri="{FF2B5EF4-FFF2-40B4-BE49-F238E27FC236}">
                    <a16:creationId xmlns:a16="http://schemas.microsoft.com/office/drawing/2014/main" id="{57944056-D41D-4CF9-BD45-3585A55832D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07323695"/>
                  </p:ext>
                </p:extLst>
              </p:nvPr>
            </p:nvGraphicFramePr>
            <p:xfrm>
              <a:off x="399596" y="1532295"/>
              <a:ext cx="11394254" cy="47472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394254">
                      <a:extLst>
                        <a:ext uri="{9D8B030D-6E8A-4147-A177-3AD203B41FA5}">
                          <a16:colId xmlns:a16="http://schemas.microsoft.com/office/drawing/2014/main" val="1477309961"/>
                        </a:ext>
                      </a:extLst>
                    </a:gridCol>
                  </a:tblGrid>
                  <a:tr h="8229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53" t="-6667" r="-214" b="-49407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55333386"/>
                      </a:ext>
                    </a:extLst>
                  </a:tr>
                  <a:tr h="392430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53" t="-22326" r="-214" b="-341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1240938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7648025-F392-4D8C-896F-D1E477E92AB3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578F9000-EDE7-40FE-9417-8AE09D642AFB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逻辑回归伪代码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468969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7A3D7A10-0F91-402B-987D-10420885BE3E}"/>
              </a:ext>
            </a:extLst>
          </p:cNvPr>
          <p:cNvGrpSpPr/>
          <p:nvPr/>
        </p:nvGrpSpPr>
        <p:grpSpPr>
          <a:xfrm>
            <a:off x="2204635" y="217400"/>
            <a:ext cx="7140887" cy="1801754"/>
            <a:chOff x="1034596" y="1221688"/>
            <a:chExt cx="7140887" cy="1801754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89518FF4-800D-463E-963F-573CF4EA4722}"/>
                </a:ext>
              </a:extLst>
            </p:cNvPr>
            <p:cNvGrpSpPr/>
            <p:nvPr/>
          </p:nvGrpSpPr>
          <p:grpSpPr>
            <a:xfrm>
              <a:off x="2496959" y="1221688"/>
              <a:ext cx="5678524" cy="1801754"/>
              <a:chOff x="609166" y="1221688"/>
              <a:chExt cx="5678524" cy="1801754"/>
            </a:xfrm>
          </p:grpSpPr>
          <p:sp>
            <p:nvSpPr>
              <p:cNvPr id="21" name="任意多边形: 形状 20">
                <a:extLst>
                  <a:ext uri="{FF2B5EF4-FFF2-40B4-BE49-F238E27FC236}">
                    <a16:creationId xmlns:a16="http://schemas.microsoft.com/office/drawing/2014/main" id="{7DB29DAC-A3E4-4A47-953A-58634661FAA5}"/>
                  </a:ext>
                </a:extLst>
              </p:cNvPr>
              <p:cNvSpPr/>
              <p:nvPr/>
            </p:nvSpPr>
            <p:spPr>
              <a:xfrm>
                <a:off x="609166" y="1221688"/>
                <a:ext cx="482706" cy="1801754"/>
              </a:xfrm>
              <a:custGeom>
                <a:avLst/>
                <a:gdLst>
                  <a:gd name="connsiteX0" fmla="*/ 152394 w 226143"/>
                  <a:gd name="connsiteY0" fmla="*/ 0 h 914400"/>
                  <a:gd name="connsiteX1" fmla="*/ 226143 w 226143"/>
                  <a:gd name="connsiteY1" fmla="*/ 0 h 914400"/>
                  <a:gd name="connsiteX2" fmla="*/ 226143 w 226143"/>
                  <a:gd name="connsiteY2" fmla="*/ 914400 h 914400"/>
                  <a:gd name="connsiteX3" fmla="*/ 152394 w 226143"/>
                  <a:gd name="connsiteY3" fmla="*/ 914400 h 914400"/>
                  <a:gd name="connsiteX4" fmla="*/ 76197 w 226143"/>
                  <a:gd name="connsiteY4" fmla="*/ 838203 h 914400"/>
                  <a:gd name="connsiteX5" fmla="*/ 76197 w 226143"/>
                  <a:gd name="connsiteY5" fmla="*/ 533397 h 914400"/>
                  <a:gd name="connsiteX6" fmla="*/ 0 w 226143"/>
                  <a:gd name="connsiteY6" fmla="*/ 457200 h 914400"/>
                  <a:gd name="connsiteX7" fmla="*/ 76197 w 226143"/>
                  <a:gd name="connsiteY7" fmla="*/ 381003 h 914400"/>
                  <a:gd name="connsiteX8" fmla="*/ 76197 w 226143"/>
                  <a:gd name="connsiteY8" fmla="*/ 76197 h 914400"/>
                  <a:gd name="connsiteX9" fmla="*/ 152394 w 226143"/>
                  <a:gd name="connsiteY9" fmla="*/ 0 h 914400"/>
                  <a:gd name="connsiteX0" fmla="*/ 226143 w 255871"/>
                  <a:gd name="connsiteY0" fmla="*/ 0 h 914400"/>
                  <a:gd name="connsiteX1" fmla="*/ 226143 w 255871"/>
                  <a:gd name="connsiteY1" fmla="*/ 914400 h 914400"/>
                  <a:gd name="connsiteX2" fmla="*/ 152394 w 255871"/>
                  <a:gd name="connsiteY2" fmla="*/ 914400 h 914400"/>
                  <a:gd name="connsiteX3" fmla="*/ 76197 w 255871"/>
                  <a:gd name="connsiteY3" fmla="*/ 838203 h 914400"/>
                  <a:gd name="connsiteX4" fmla="*/ 76197 w 255871"/>
                  <a:gd name="connsiteY4" fmla="*/ 533397 h 914400"/>
                  <a:gd name="connsiteX5" fmla="*/ 0 w 255871"/>
                  <a:gd name="connsiteY5" fmla="*/ 457200 h 914400"/>
                  <a:gd name="connsiteX6" fmla="*/ 76197 w 255871"/>
                  <a:gd name="connsiteY6" fmla="*/ 381003 h 914400"/>
                  <a:gd name="connsiteX7" fmla="*/ 76197 w 255871"/>
                  <a:gd name="connsiteY7" fmla="*/ 76197 h 914400"/>
                  <a:gd name="connsiteX8" fmla="*/ 152394 w 255871"/>
                  <a:gd name="connsiteY8" fmla="*/ 0 h 914400"/>
                  <a:gd name="connsiteX9" fmla="*/ 255871 w 255871"/>
                  <a:gd name="connsiteY9" fmla="*/ 17345 h 914400"/>
                  <a:gd name="connsiteX0" fmla="*/ 366793 w 366793"/>
                  <a:gd name="connsiteY0" fmla="*/ 39167 h 914400"/>
                  <a:gd name="connsiteX1" fmla="*/ 226143 w 366793"/>
                  <a:gd name="connsiteY1" fmla="*/ 914400 h 914400"/>
                  <a:gd name="connsiteX2" fmla="*/ 152394 w 366793"/>
                  <a:gd name="connsiteY2" fmla="*/ 914400 h 914400"/>
                  <a:gd name="connsiteX3" fmla="*/ 76197 w 366793"/>
                  <a:gd name="connsiteY3" fmla="*/ 838203 h 914400"/>
                  <a:gd name="connsiteX4" fmla="*/ 76197 w 366793"/>
                  <a:gd name="connsiteY4" fmla="*/ 533397 h 914400"/>
                  <a:gd name="connsiteX5" fmla="*/ 0 w 366793"/>
                  <a:gd name="connsiteY5" fmla="*/ 457200 h 914400"/>
                  <a:gd name="connsiteX6" fmla="*/ 76197 w 366793"/>
                  <a:gd name="connsiteY6" fmla="*/ 381003 h 914400"/>
                  <a:gd name="connsiteX7" fmla="*/ 76197 w 366793"/>
                  <a:gd name="connsiteY7" fmla="*/ 76197 h 914400"/>
                  <a:gd name="connsiteX8" fmla="*/ 152394 w 366793"/>
                  <a:gd name="connsiteY8" fmla="*/ 0 h 914400"/>
                  <a:gd name="connsiteX9" fmla="*/ 255871 w 366793"/>
                  <a:gd name="connsiteY9" fmla="*/ 17345 h 914400"/>
                  <a:gd name="connsiteX0" fmla="*/ 366793 w 366793"/>
                  <a:gd name="connsiteY0" fmla="*/ 39167 h 914400"/>
                  <a:gd name="connsiteX1" fmla="*/ 226143 w 366793"/>
                  <a:gd name="connsiteY1" fmla="*/ 914400 h 914400"/>
                  <a:gd name="connsiteX2" fmla="*/ 152394 w 366793"/>
                  <a:gd name="connsiteY2" fmla="*/ 914400 h 914400"/>
                  <a:gd name="connsiteX3" fmla="*/ 76197 w 366793"/>
                  <a:gd name="connsiteY3" fmla="*/ 838203 h 914400"/>
                  <a:gd name="connsiteX4" fmla="*/ 76197 w 366793"/>
                  <a:gd name="connsiteY4" fmla="*/ 533397 h 914400"/>
                  <a:gd name="connsiteX5" fmla="*/ 0 w 366793"/>
                  <a:gd name="connsiteY5" fmla="*/ 457200 h 914400"/>
                  <a:gd name="connsiteX6" fmla="*/ 76197 w 366793"/>
                  <a:gd name="connsiteY6" fmla="*/ 381003 h 914400"/>
                  <a:gd name="connsiteX7" fmla="*/ 76197 w 366793"/>
                  <a:gd name="connsiteY7" fmla="*/ 76197 h 914400"/>
                  <a:gd name="connsiteX8" fmla="*/ 152394 w 366793"/>
                  <a:gd name="connsiteY8" fmla="*/ 0 h 914400"/>
                  <a:gd name="connsiteX9" fmla="*/ 255871 w 366793"/>
                  <a:gd name="connsiteY9" fmla="*/ 2424 h 914400"/>
                  <a:gd name="connsiteX0" fmla="*/ 229299 w 255871"/>
                  <a:gd name="connsiteY0" fmla="*/ 914379 h 914400"/>
                  <a:gd name="connsiteX1" fmla="*/ 226143 w 255871"/>
                  <a:gd name="connsiteY1" fmla="*/ 914400 h 914400"/>
                  <a:gd name="connsiteX2" fmla="*/ 152394 w 255871"/>
                  <a:gd name="connsiteY2" fmla="*/ 914400 h 914400"/>
                  <a:gd name="connsiteX3" fmla="*/ 76197 w 255871"/>
                  <a:gd name="connsiteY3" fmla="*/ 838203 h 914400"/>
                  <a:gd name="connsiteX4" fmla="*/ 76197 w 255871"/>
                  <a:gd name="connsiteY4" fmla="*/ 533397 h 914400"/>
                  <a:gd name="connsiteX5" fmla="*/ 0 w 255871"/>
                  <a:gd name="connsiteY5" fmla="*/ 457200 h 914400"/>
                  <a:gd name="connsiteX6" fmla="*/ 76197 w 255871"/>
                  <a:gd name="connsiteY6" fmla="*/ 381003 h 914400"/>
                  <a:gd name="connsiteX7" fmla="*/ 76197 w 255871"/>
                  <a:gd name="connsiteY7" fmla="*/ 76197 h 914400"/>
                  <a:gd name="connsiteX8" fmla="*/ 152394 w 255871"/>
                  <a:gd name="connsiteY8" fmla="*/ 0 h 914400"/>
                  <a:gd name="connsiteX9" fmla="*/ 255871 w 255871"/>
                  <a:gd name="connsiteY9" fmla="*/ 2424 h 914400"/>
                  <a:gd name="connsiteX0" fmla="*/ 229299 w 257110"/>
                  <a:gd name="connsiteY0" fmla="*/ 915568 h 915589"/>
                  <a:gd name="connsiteX1" fmla="*/ 226143 w 257110"/>
                  <a:gd name="connsiteY1" fmla="*/ 915589 h 915589"/>
                  <a:gd name="connsiteX2" fmla="*/ 152394 w 257110"/>
                  <a:gd name="connsiteY2" fmla="*/ 915589 h 915589"/>
                  <a:gd name="connsiteX3" fmla="*/ 76197 w 257110"/>
                  <a:gd name="connsiteY3" fmla="*/ 839392 h 915589"/>
                  <a:gd name="connsiteX4" fmla="*/ 76197 w 257110"/>
                  <a:gd name="connsiteY4" fmla="*/ 534586 h 915589"/>
                  <a:gd name="connsiteX5" fmla="*/ 0 w 257110"/>
                  <a:gd name="connsiteY5" fmla="*/ 458389 h 915589"/>
                  <a:gd name="connsiteX6" fmla="*/ 76197 w 257110"/>
                  <a:gd name="connsiteY6" fmla="*/ 382192 h 915589"/>
                  <a:gd name="connsiteX7" fmla="*/ 76197 w 257110"/>
                  <a:gd name="connsiteY7" fmla="*/ 77386 h 915589"/>
                  <a:gd name="connsiteX8" fmla="*/ 152394 w 257110"/>
                  <a:gd name="connsiteY8" fmla="*/ 1189 h 915589"/>
                  <a:gd name="connsiteX9" fmla="*/ 257110 w 257110"/>
                  <a:gd name="connsiteY9" fmla="*/ 0 h 915589"/>
                  <a:gd name="connsiteX0" fmla="*/ 229299 w 232336"/>
                  <a:gd name="connsiteY0" fmla="*/ 914845 h 914866"/>
                  <a:gd name="connsiteX1" fmla="*/ 226143 w 232336"/>
                  <a:gd name="connsiteY1" fmla="*/ 914866 h 914866"/>
                  <a:gd name="connsiteX2" fmla="*/ 152394 w 232336"/>
                  <a:gd name="connsiteY2" fmla="*/ 914866 h 914866"/>
                  <a:gd name="connsiteX3" fmla="*/ 76197 w 232336"/>
                  <a:gd name="connsiteY3" fmla="*/ 838669 h 914866"/>
                  <a:gd name="connsiteX4" fmla="*/ 76197 w 232336"/>
                  <a:gd name="connsiteY4" fmla="*/ 533863 h 914866"/>
                  <a:gd name="connsiteX5" fmla="*/ 0 w 232336"/>
                  <a:gd name="connsiteY5" fmla="*/ 457666 h 914866"/>
                  <a:gd name="connsiteX6" fmla="*/ 76197 w 232336"/>
                  <a:gd name="connsiteY6" fmla="*/ 381469 h 914866"/>
                  <a:gd name="connsiteX7" fmla="*/ 76197 w 232336"/>
                  <a:gd name="connsiteY7" fmla="*/ 76663 h 914866"/>
                  <a:gd name="connsiteX8" fmla="*/ 152394 w 232336"/>
                  <a:gd name="connsiteY8" fmla="*/ 466 h 914866"/>
                  <a:gd name="connsiteX9" fmla="*/ 232336 w 232336"/>
                  <a:gd name="connsiteY9" fmla="*/ 0 h 914866"/>
                  <a:gd name="connsiteX0" fmla="*/ 229299 w 229299"/>
                  <a:gd name="connsiteY0" fmla="*/ 914845 h 914866"/>
                  <a:gd name="connsiteX1" fmla="*/ 226143 w 229299"/>
                  <a:gd name="connsiteY1" fmla="*/ 914866 h 914866"/>
                  <a:gd name="connsiteX2" fmla="*/ 152394 w 229299"/>
                  <a:gd name="connsiteY2" fmla="*/ 914866 h 914866"/>
                  <a:gd name="connsiteX3" fmla="*/ 76197 w 229299"/>
                  <a:gd name="connsiteY3" fmla="*/ 838669 h 914866"/>
                  <a:gd name="connsiteX4" fmla="*/ 76197 w 229299"/>
                  <a:gd name="connsiteY4" fmla="*/ 533863 h 914866"/>
                  <a:gd name="connsiteX5" fmla="*/ 0 w 229299"/>
                  <a:gd name="connsiteY5" fmla="*/ 457666 h 914866"/>
                  <a:gd name="connsiteX6" fmla="*/ 76197 w 229299"/>
                  <a:gd name="connsiteY6" fmla="*/ 381469 h 914866"/>
                  <a:gd name="connsiteX7" fmla="*/ 76197 w 229299"/>
                  <a:gd name="connsiteY7" fmla="*/ 76663 h 914866"/>
                  <a:gd name="connsiteX8" fmla="*/ 152394 w 229299"/>
                  <a:gd name="connsiteY8" fmla="*/ 466 h 914866"/>
                  <a:gd name="connsiteX9" fmla="*/ 222427 w 229299"/>
                  <a:gd name="connsiteY9" fmla="*/ 0 h 914866"/>
                  <a:gd name="connsiteX0" fmla="*/ 229299 w 229859"/>
                  <a:gd name="connsiteY0" fmla="*/ 914845 h 914866"/>
                  <a:gd name="connsiteX1" fmla="*/ 226143 w 229859"/>
                  <a:gd name="connsiteY1" fmla="*/ 914866 h 914866"/>
                  <a:gd name="connsiteX2" fmla="*/ 152394 w 229859"/>
                  <a:gd name="connsiteY2" fmla="*/ 914866 h 914866"/>
                  <a:gd name="connsiteX3" fmla="*/ 76197 w 229859"/>
                  <a:gd name="connsiteY3" fmla="*/ 838669 h 914866"/>
                  <a:gd name="connsiteX4" fmla="*/ 76197 w 229859"/>
                  <a:gd name="connsiteY4" fmla="*/ 533863 h 914866"/>
                  <a:gd name="connsiteX5" fmla="*/ 0 w 229859"/>
                  <a:gd name="connsiteY5" fmla="*/ 457666 h 914866"/>
                  <a:gd name="connsiteX6" fmla="*/ 76197 w 229859"/>
                  <a:gd name="connsiteY6" fmla="*/ 381469 h 914866"/>
                  <a:gd name="connsiteX7" fmla="*/ 76197 w 229859"/>
                  <a:gd name="connsiteY7" fmla="*/ 76663 h 914866"/>
                  <a:gd name="connsiteX8" fmla="*/ 152394 w 229859"/>
                  <a:gd name="connsiteY8" fmla="*/ 466 h 914866"/>
                  <a:gd name="connsiteX9" fmla="*/ 229859 w 229859"/>
                  <a:gd name="connsiteY9" fmla="*/ 0 h 914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9859" h="914866">
                    <a:moveTo>
                      <a:pt x="229299" y="914845"/>
                    </a:moveTo>
                    <a:lnTo>
                      <a:pt x="226143" y="914866"/>
                    </a:lnTo>
                    <a:lnTo>
                      <a:pt x="152394" y="914866"/>
                    </a:lnTo>
                    <a:cubicBezTo>
                      <a:pt x="110312" y="914866"/>
                      <a:pt x="76197" y="880751"/>
                      <a:pt x="76197" y="838669"/>
                    </a:cubicBezTo>
                    <a:lnTo>
                      <a:pt x="76197" y="533863"/>
                    </a:lnTo>
                    <a:cubicBezTo>
                      <a:pt x="76197" y="491781"/>
                      <a:pt x="42082" y="457666"/>
                      <a:pt x="0" y="457666"/>
                    </a:cubicBezTo>
                    <a:cubicBezTo>
                      <a:pt x="42082" y="457666"/>
                      <a:pt x="76197" y="423551"/>
                      <a:pt x="76197" y="381469"/>
                    </a:cubicBezTo>
                    <a:lnTo>
                      <a:pt x="76197" y="76663"/>
                    </a:lnTo>
                    <a:cubicBezTo>
                      <a:pt x="76197" y="34581"/>
                      <a:pt x="110312" y="466"/>
                      <a:pt x="152394" y="466"/>
                    </a:cubicBezTo>
                    <a:lnTo>
                      <a:pt x="229859" y="0"/>
                    </a:lnTo>
                  </a:path>
                </a:pathLst>
              </a:cu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2BD0172B-5C0C-4221-AF0C-093023148E14}"/>
                  </a:ext>
                </a:extLst>
              </p:cNvPr>
              <p:cNvSpPr/>
              <p:nvPr/>
            </p:nvSpPr>
            <p:spPr>
              <a:xfrm>
                <a:off x="1091872" y="1270845"/>
                <a:ext cx="1842247" cy="424881"/>
              </a:xfrm>
              <a:prstGeom prst="rect">
                <a:avLst/>
              </a:prstGeom>
              <a:solidFill>
                <a:srgbClr val="A8EFC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dirty="0">
                    <a:solidFill>
                      <a:schemeClr val="tx1"/>
                    </a:solidFill>
                  </a:rPr>
                  <a:t>1</a:t>
                </a:r>
                <a:r>
                  <a:rPr lang="en-US" altLang="zh-CN" sz="2400" baseline="30000" dirty="0">
                    <a:solidFill>
                      <a:schemeClr val="tx1"/>
                    </a:solidFill>
                  </a:rPr>
                  <a:t>st</a:t>
                </a:r>
                <a:r>
                  <a:rPr lang="en-US" altLang="zh-CN" sz="2400" dirty="0">
                    <a:solidFill>
                      <a:schemeClr val="tx1"/>
                    </a:solidFill>
                  </a:rPr>
                  <a:t> batch</a:t>
                </a:r>
                <a:endParaRPr lang="zh-CN" alt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E4E9B28C-E685-42A2-976B-263513B388A0}"/>
                  </a:ext>
                </a:extLst>
              </p:cNvPr>
              <p:cNvSpPr/>
              <p:nvPr/>
            </p:nvSpPr>
            <p:spPr>
              <a:xfrm>
                <a:off x="1091871" y="1790893"/>
                <a:ext cx="1842247" cy="424881"/>
              </a:xfrm>
              <a:prstGeom prst="rect">
                <a:avLst/>
              </a:prstGeom>
              <a:solidFill>
                <a:srgbClr val="A8EFC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dirty="0">
                    <a:solidFill>
                      <a:schemeClr val="tx1"/>
                    </a:solidFill>
                  </a:rPr>
                  <a:t>2</a:t>
                </a:r>
                <a:r>
                  <a:rPr lang="en-US" altLang="zh-CN" sz="2400" baseline="30000" dirty="0">
                    <a:solidFill>
                      <a:schemeClr val="tx1"/>
                    </a:solidFill>
                  </a:rPr>
                  <a:t>nd</a:t>
                </a:r>
                <a:r>
                  <a:rPr lang="en-US" altLang="zh-CN" sz="2400" dirty="0">
                    <a:solidFill>
                      <a:schemeClr val="tx1"/>
                    </a:solidFill>
                  </a:rPr>
                  <a:t> batch</a:t>
                </a:r>
                <a:endParaRPr lang="zh-CN" alt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C563FE3F-2572-481E-8D49-BC04C40F6D17}"/>
                  </a:ext>
                </a:extLst>
              </p:cNvPr>
              <p:cNvSpPr/>
              <p:nvPr/>
            </p:nvSpPr>
            <p:spPr>
              <a:xfrm>
                <a:off x="1091872" y="2543957"/>
                <a:ext cx="1842247" cy="424881"/>
              </a:xfrm>
              <a:prstGeom prst="rect">
                <a:avLst/>
              </a:prstGeom>
              <a:solidFill>
                <a:srgbClr val="A8EFC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dirty="0">
                    <a:solidFill>
                      <a:schemeClr val="tx1"/>
                    </a:solidFill>
                  </a:rPr>
                  <a:t>N</a:t>
                </a:r>
                <a:r>
                  <a:rPr lang="en-US" altLang="zh-CN" sz="2400" baseline="30000" dirty="0">
                    <a:solidFill>
                      <a:schemeClr val="tx1"/>
                    </a:solidFill>
                  </a:rPr>
                  <a:t>th</a:t>
                </a:r>
                <a:r>
                  <a:rPr lang="en-US" altLang="zh-CN" sz="2400" dirty="0">
                    <a:solidFill>
                      <a:schemeClr val="tx1"/>
                    </a:solidFill>
                  </a:rPr>
                  <a:t> batch</a:t>
                </a:r>
                <a:endParaRPr lang="zh-CN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3" name="直接箭头连接符 12">
                <a:extLst>
                  <a:ext uri="{FF2B5EF4-FFF2-40B4-BE49-F238E27FC236}">
                    <a16:creationId xmlns:a16="http://schemas.microsoft.com/office/drawing/2014/main" id="{888EED76-96D2-4B84-B273-15A6A609E5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34115" y="1483285"/>
                <a:ext cx="1563215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箭头连接符 22">
                <a:extLst>
                  <a:ext uri="{FF2B5EF4-FFF2-40B4-BE49-F238E27FC236}">
                    <a16:creationId xmlns:a16="http://schemas.microsoft.com/office/drawing/2014/main" id="{2B20BECA-9742-47CD-AC7A-E78A16AB8C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34114" y="2003333"/>
                <a:ext cx="1563215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箭头连接符 23">
                <a:extLst>
                  <a:ext uri="{FF2B5EF4-FFF2-40B4-BE49-F238E27FC236}">
                    <a16:creationId xmlns:a16="http://schemas.microsoft.com/office/drawing/2014/main" id="{ABC0D93C-7CFE-4CD6-9035-49BBB3D25A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30429" y="2756397"/>
                <a:ext cx="1563215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D1923E62-91EB-4CCC-88C7-40130828978C}"/>
                  </a:ext>
                </a:extLst>
              </p:cNvPr>
              <p:cNvSpPr txBox="1"/>
              <p:nvPr/>
            </p:nvSpPr>
            <p:spPr>
              <a:xfrm>
                <a:off x="4487645" y="1259414"/>
                <a:ext cx="180004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dirty="0"/>
                  <a:t>train the model</a:t>
                </a:r>
                <a:endParaRPr lang="zh-CN" altLang="en-US" sz="2000" dirty="0"/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D0618C5A-6B4F-43D0-88B8-FEF0F64AFE41}"/>
                  </a:ext>
                </a:extLst>
              </p:cNvPr>
              <p:cNvSpPr txBox="1"/>
              <p:nvPr/>
            </p:nvSpPr>
            <p:spPr>
              <a:xfrm>
                <a:off x="4487645" y="1788371"/>
                <a:ext cx="180004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dirty="0"/>
                  <a:t>train the model</a:t>
                </a:r>
                <a:endParaRPr lang="zh-CN" altLang="en-US" sz="2000" dirty="0"/>
              </a:p>
            </p:txBody>
          </p:sp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803C5628-1E45-4899-AC62-4BA6921524D2}"/>
                  </a:ext>
                </a:extLst>
              </p:cNvPr>
              <p:cNvSpPr txBox="1"/>
              <p:nvPr/>
            </p:nvSpPr>
            <p:spPr>
              <a:xfrm>
                <a:off x="4487645" y="2534826"/>
                <a:ext cx="180004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dirty="0"/>
                  <a:t>train the model</a:t>
                </a:r>
                <a:endParaRPr lang="zh-CN" altLang="en-US" sz="2000" dirty="0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" name="文本框 26">
                  <a:extLst>
                    <a:ext uri="{FF2B5EF4-FFF2-40B4-BE49-F238E27FC236}">
                      <a16:creationId xmlns:a16="http://schemas.microsoft.com/office/drawing/2014/main" id="{0403DEE1-41AF-4940-8E18-113290925AE4}"/>
                    </a:ext>
                  </a:extLst>
                </p:cNvPr>
                <p:cNvSpPr txBox="1"/>
                <p:nvPr/>
              </p:nvSpPr>
              <p:spPr>
                <a:xfrm>
                  <a:off x="3900787" y="2247234"/>
                  <a:ext cx="12503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zh-CN" altLang="en-US" i="1" smtClean="0">
                            <a:latin typeface="Cambria Math" panose="02040503050406030204" pitchFamily="18" charset="0"/>
                          </a:rPr>
                          <m:t>⋮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27" name="文本框 26">
                  <a:extLst>
                    <a:ext uri="{FF2B5EF4-FFF2-40B4-BE49-F238E27FC236}">
                      <a16:creationId xmlns:a16="http://schemas.microsoft.com/office/drawing/2014/main" id="{0403DEE1-41AF-4940-8E18-113290925AE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00787" y="2247234"/>
                  <a:ext cx="125034" cy="276999"/>
                </a:xfrm>
                <a:prstGeom prst="rect">
                  <a:avLst/>
                </a:prstGeom>
                <a:blipFill>
                  <a:blip r:embed="rId3"/>
                  <a:stretch>
                    <a:fillRect l="-45000" r="-45000" b="-6667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文本框 27">
                  <a:extLst>
                    <a:ext uri="{FF2B5EF4-FFF2-40B4-BE49-F238E27FC236}">
                      <a16:creationId xmlns:a16="http://schemas.microsoft.com/office/drawing/2014/main" id="{DBD90DD0-2A78-4330-B721-EF8DD0710192}"/>
                    </a:ext>
                  </a:extLst>
                </p:cNvPr>
                <p:cNvSpPr txBox="1"/>
                <p:nvPr/>
              </p:nvSpPr>
              <p:spPr>
                <a:xfrm>
                  <a:off x="7081522" y="2119390"/>
                  <a:ext cx="12503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zh-CN" altLang="en-US" i="1" smtClean="0">
                            <a:latin typeface="Cambria Math" panose="02040503050406030204" pitchFamily="18" charset="0"/>
                          </a:rPr>
                          <m:t>⋮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28" name="文本框 27">
                  <a:extLst>
                    <a:ext uri="{FF2B5EF4-FFF2-40B4-BE49-F238E27FC236}">
                      <a16:creationId xmlns:a16="http://schemas.microsoft.com/office/drawing/2014/main" id="{DBD90DD0-2A78-4330-B721-EF8DD071019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81522" y="2119390"/>
                  <a:ext cx="125034" cy="276999"/>
                </a:xfrm>
                <a:prstGeom prst="rect">
                  <a:avLst/>
                </a:prstGeom>
                <a:blipFill>
                  <a:blip r:embed="rId4"/>
                  <a:stretch>
                    <a:fillRect l="-45000" r="-45000" b="-6667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0B9D0B60-B58C-41B4-A2B7-606C7B9CB2A4}"/>
                </a:ext>
              </a:extLst>
            </p:cNvPr>
            <p:cNvSpPr txBox="1"/>
            <p:nvPr/>
          </p:nvSpPr>
          <p:spPr>
            <a:xfrm>
              <a:off x="1034596" y="1897323"/>
              <a:ext cx="13252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/>
                <a:t>1</a:t>
              </a:r>
              <a:r>
                <a:rPr lang="en-US" altLang="zh-CN" sz="2400" baseline="30000" dirty="0"/>
                <a:t>st</a:t>
              </a:r>
              <a:r>
                <a:rPr lang="en-US" altLang="zh-CN" sz="2400" dirty="0"/>
                <a:t> epoch</a:t>
              </a:r>
              <a:endParaRPr lang="zh-CN" altLang="en-US" sz="2400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文本框 61">
                <a:extLst>
                  <a:ext uri="{FF2B5EF4-FFF2-40B4-BE49-F238E27FC236}">
                    <a16:creationId xmlns:a16="http://schemas.microsoft.com/office/drawing/2014/main" id="{F2957582-E5CC-4E6F-B475-349901EB5CC2}"/>
                  </a:ext>
                </a:extLst>
              </p:cNvPr>
              <p:cNvSpPr txBox="1"/>
              <p:nvPr/>
            </p:nvSpPr>
            <p:spPr>
              <a:xfrm>
                <a:off x="4914988" y="4127591"/>
                <a:ext cx="561744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atin typeface="Cambria Math" panose="02040503050406030204" pitchFamily="18" charset="0"/>
                        </a:rPr>
                        <m:t>⋮</m:t>
                      </m:r>
                    </m:oMath>
                  </m:oMathPara>
                </a14:m>
                <a:endParaRPr lang="en-US" altLang="zh-CN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>
                          <a:latin typeface="Cambria Math" panose="02040503050406030204" pitchFamily="18" charset="0"/>
                        </a:rPr>
                        <m:t>⋮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2" name="文本框 61">
                <a:extLst>
                  <a:ext uri="{FF2B5EF4-FFF2-40B4-BE49-F238E27FC236}">
                    <a16:creationId xmlns:a16="http://schemas.microsoft.com/office/drawing/2014/main" id="{F2957582-E5CC-4E6F-B475-349901EB5C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14988" y="4127591"/>
                <a:ext cx="561744" cy="553998"/>
              </a:xfrm>
              <a:prstGeom prst="rect">
                <a:avLst/>
              </a:prstGeom>
              <a:blipFill>
                <a:blip r:embed="rId5"/>
                <a:stretch>
                  <a:fillRect b="-219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3" name="组合 62">
            <a:extLst>
              <a:ext uri="{FF2B5EF4-FFF2-40B4-BE49-F238E27FC236}">
                <a16:creationId xmlns:a16="http://schemas.microsoft.com/office/drawing/2014/main" id="{5FA75AD1-E889-428E-BD7F-810CD111CBBB}"/>
              </a:ext>
            </a:extLst>
          </p:cNvPr>
          <p:cNvGrpSpPr/>
          <p:nvPr/>
        </p:nvGrpSpPr>
        <p:grpSpPr>
          <a:xfrm>
            <a:off x="2204635" y="2116817"/>
            <a:ext cx="7140887" cy="1801754"/>
            <a:chOff x="1034596" y="1221688"/>
            <a:chExt cx="7140887" cy="1801754"/>
          </a:xfrm>
        </p:grpSpPr>
        <p:grpSp>
          <p:nvGrpSpPr>
            <p:cNvPr id="64" name="组合 63">
              <a:extLst>
                <a:ext uri="{FF2B5EF4-FFF2-40B4-BE49-F238E27FC236}">
                  <a16:creationId xmlns:a16="http://schemas.microsoft.com/office/drawing/2014/main" id="{B15330DF-995D-4E76-9E4E-E1FD654FCDC4}"/>
                </a:ext>
              </a:extLst>
            </p:cNvPr>
            <p:cNvGrpSpPr/>
            <p:nvPr/>
          </p:nvGrpSpPr>
          <p:grpSpPr>
            <a:xfrm>
              <a:off x="2496959" y="1221688"/>
              <a:ext cx="5678524" cy="1801754"/>
              <a:chOff x="609166" y="1221688"/>
              <a:chExt cx="5678524" cy="1801754"/>
            </a:xfrm>
          </p:grpSpPr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72118864-3CBA-4BC4-BEBB-C70B77E8149A}"/>
                  </a:ext>
                </a:extLst>
              </p:cNvPr>
              <p:cNvSpPr/>
              <p:nvPr/>
            </p:nvSpPr>
            <p:spPr>
              <a:xfrm>
                <a:off x="609166" y="1221688"/>
                <a:ext cx="482706" cy="1801754"/>
              </a:xfrm>
              <a:custGeom>
                <a:avLst/>
                <a:gdLst>
                  <a:gd name="connsiteX0" fmla="*/ 152394 w 226143"/>
                  <a:gd name="connsiteY0" fmla="*/ 0 h 914400"/>
                  <a:gd name="connsiteX1" fmla="*/ 226143 w 226143"/>
                  <a:gd name="connsiteY1" fmla="*/ 0 h 914400"/>
                  <a:gd name="connsiteX2" fmla="*/ 226143 w 226143"/>
                  <a:gd name="connsiteY2" fmla="*/ 914400 h 914400"/>
                  <a:gd name="connsiteX3" fmla="*/ 152394 w 226143"/>
                  <a:gd name="connsiteY3" fmla="*/ 914400 h 914400"/>
                  <a:gd name="connsiteX4" fmla="*/ 76197 w 226143"/>
                  <a:gd name="connsiteY4" fmla="*/ 838203 h 914400"/>
                  <a:gd name="connsiteX5" fmla="*/ 76197 w 226143"/>
                  <a:gd name="connsiteY5" fmla="*/ 533397 h 914400"/>
                  <a:gd name="connsiteX6" fmla="*/ 0 w 226143"/>
                  <a:gd name="connsiteY6" fmla="*/ 457200 h 914400"/>
                  <a:gd name="connsiteX7" fmla="*/ 76197 w 226143"/>
                  <a:gd name="connsiteY7" fmla="*/ 381003 h 914400"/>
                  <a:gd name="connsiteX8" fmla="*/ 76197 w 226143"/>
                  <a:gd name="connsiteY8" fmla="*/ 76197 h 914400"/>
                  <a:gd name="connsiteX9" fmla="*/ 152394 w 226143"/>
                  <a:gd name="connsiteY9" fmla="*/ 0 h 914400"/>
                  <a:gd name="connsiteX0" fmla="*/ 226143 w 255871"/>
                  <a:gd name="connsiteY0" fmla="*/ 0 h 914400"/>
                  <a:gd name="connsiteX1" fmla="*/ 226143 w 255871"/>
                  <a:gd name="connsiteY1" fmla="*/ 914400 h 914400"/>
                  <a:gd name="connsiteX2" fmla="*/ 152394 w 255871"/>
                  <a:gd name="connsiteY2" fmla="*/ 914400 h 914400"/>
                  <a:gd name="connsiteX3" fmla="*/ 76197 w 255871"/>
                  <a:gd name="connsiteY3" fmla="*/ 838203 h 914400"/>
                  <a:gd name="connsiteX4" fmla="*/ 76197 w 255871"/>
                  <a:gd name="connsiteY4" fmla="*/ 533397 h 914400"/>
                  <a:gd name="connsiteX5" fmla="*/ 0 w 255871"/>
                  <a:gd name="connsiteY5" fmla="*/ 457200 h 914400"/>
                  <a:gd name="connsiteX6" fmla="*/ 76197 w 255871"/>
                  <a:gd name="connsiteY6" fmla="*/ 381003 h 914400"/>
                  <a:gd name="connsiteX7" fmla="*/ 76197 w 255871"/>
                  <a:gd name="connsiteY7" fmla="*/ 76197 h 914400"/>
                  <a:gd name="connsiteX8" fmla="*/ 152394 w 255871"/>
                  <a:gd name="connsiteY8" fmla="*/ 0 h 914400"/>
                  <a:gd name="connsiteX9" fmla="*/ 255871 w 255871"/>
                  <a:gd name="connsiteY9" fmla="*/ 17345 h 914400"/>
                  <a:gd name="connsiteX0" fmla="*/ 366793 w 366793"/>
                  <a:gd name="connsiteY0" fmla="*/ 39167 h 914400"/>
                  <a:gd name="connsiteX1" fmla="*/ 226143 w 366793"/>
                  <a:gd name="connsiteY1" fmla="*/ 914400 h 914400"/>
                  <a:gd name="connsiteX2" fmla="*/ 152394 w 366793"/>
                  <a:gd name="connsiteY2" fmla="*/ 914400 h 914400"/>
                  <a:gd name="connsiteX3" fmla="*/ 76197 w 366793"/>
                  <a:gd name="connsiteY3" fmla="*/ 838203 h 914400"/>
                  <a:gd name="connsiteX4" fmla="*/ 76197 w 366793"/>
                  <a:gd name="connsiteY4" fmla="*/ 533397 h 914400"/>
                  <a:gd name="connsiteX5" fmla="*/ 0 w 366793"/>
                  <a:gd name="connsiteY5" fmla="*/ 457200 h 914400"/>
                  <a:gd name="connsiteX6" fmla="*/ 76197 w 366793"/>
                  <a:gd name="connsiteY6" fmla="*/ 381003 h 914400"/>
                  <a:gd name="connsiteX7" fmla="*/ 76197 w 366793"/>
                  <a:gd name="connsiteY7" fmla="*/ 76197 h 914400"/>
                  <a:gd name="connsiteX8" fmla="*/ 152394 w 366793"/>
                  <a:gd name="connsiteY8" fmla="*/ 0 h 914400"/>
                  <a:gd name="connsiteX9" fmla="*/ 255871 w 366793"/>
                  <a:gd name="connsiteY9" fmla="*/ 17345 h 914400"/>
                  <a:gd name="connsiteX0" fmla="*/ 366793 w 366793"/>
                  <a:gd name="connsiteY0" fmla="*/ 39167 h 914400"/>
                  <a:gd name="connsiteX1" fmla="*/ 226143 w 366793"/>
                  <a:gd name="connsiteY1" fmla="*/ 914400 h 914400"/>
                  <a:gd name="connsiteX2" fmla="*/ 152394 w 366793"/>
                  <a:gd name="connsiteY2" fmla="*/ 914400 h 914400"/>
                  <a:gd name="connsiteX3" fmla="*/ 76197 w 366793"/>
                  <a:gd name="connsiteY3" fmla="*/ 838203 h 914400"/>
                  <a:gd name="connsiteX4" fmla="*/ 76197 w 366793"/>
                  <a:gd name="connsiteY4" fmla="*/ 533397 h 914400"/>
                  <a:gd name="connsiteX5" fmla="*/ 0 w 366793"/>
                  <a:gd name="connsiteY5" fmla="*/ 457200 h 914400"/>
                  <a:gd name="connsiteX6" fmla="*/ 76197 w 366793"/>
                  <a:gd name="connsiteY6" fmla="*/ 381003 h 914400"/>
                  <a:gd name="connsiteX7" fmla="*/ 76197 w 366793"/>
                  <a:gd name="connsiteY7" fmla="*/ 76197 h 914400"/>
                  <a:gd name="connsiteX8" fmla="*/ 152394 w 366793"/>
                  <a:gd name="connsiteY8" fmla="*/ 0 h 914400"/>
                  <a:gd name="connsiteX9" fmla="*/ 255871 w 366793"/>
                  <a:gd name="connsiteY9" fmla="*/ 2424 h 914400"/>
                  <a:gd name="connsiteX0" fmla="*/ 229299 w 255871"/>
                  <a:gd name="connsiteY0" fmla="*/ 914379 h 914400"/>
                  <a:gd name="connsiteX1" fmla="*/ 226143 w 255871"/>
                  <a:gd name="connsiteY1" fmla="*/ 914400 h 914400"/>
                  <a:gd name="connsiteX2" fmla="*/ 152394 w 255871"/>
                  <a:gd name="connsiteY2" fmla="*/ 914400 h 914400"/>
                  <a:gd name="connsiteX3" fmla="*/ 76197 w 255871"/>
                  <a:gd name="connsiteY3" fmla="*/ 838203 h 914400"/>
                  <a:gd name="connsiteX4" fmla="*/ 76197 w 255871"/>
                  <a:gd name="connsiteY4" fmla="*/ 533397 h 914400"/>
                  <a:gd name="connsiteX5" fmla="*/ 0 w 255871"/>
                  <a:gd name="connsiteY5" fmla="*/ 457200 h 914400"/>
                  <a:gd name="connsiteX6" fmla="*/ 76197 w 255871"/>
                  <a:gd name="connsiteY6" fmla="*/ 381003 h 914400"/>
                  <a:gd name="connsiteX7" fmla="*/ 76197 w 255871"/>
                  <a:gd name="connsiteY7" fmla="*/ 76197 h 914400"/>
                  <a:gd name="connsiteX8" fmla="*/ 152394 w 255871"/>
                  <a:gd name="connsiteY8" fmla="*/ 0 h 914400"/>
                  <a:gd name="connsiteX9" fmla="*/ 255871 w 255871"/>
                  <a:gd name="connsiteY9" fmla="*/ 2424 h 914400"/>
                  <a:gd name="connsiteX0" fmla="*/ 229299 w 257110"/>
                  <a:gd name="connsiteY0" fmla="*/ 915568 h 915589"/>
                  <a:gd name="connsiteX1" fmla="*/ 226143 w 257110"/>
                  <a:gd name="connsiteY1" fmla="*/ 915589 h 915589"/>
                  <a:gd name="connsiteX2" fmla="*/ 152394 w 257110"/>
                  <a:gd name="connsiteY2" fmla="*/ 915589 h 915589"/>
                  <a:gd name="connsiteX3" fmla="*/ 76197 w 257110"/>
                  <a:gd name="connsiteY3" fmla="*/ 839392 h 915589"/>
                  <a:gd name="connsiteX4" fmla="*/ 76197 w 257110"/>
                  <a:gd name="connsiteY4" fmla="*/ 534586 h 915589"/>
                  <a:gd name="connsiteX5" fmla="*/ 0 w 257110"/>
                  <a:gd name="connsiteY5" fmla="*/ 458389 h 915589"/>
                  <a:gd name="connsiteX6" fmla="*/ 76197 w 257110"/>
                  <a:gd name="connsiteY6" fmla="*/ 382192 h 915589"/>
                  <a:gd name="connsiteX7" fmla="*/ 76197 w 257110"/>
                  <a:gd name="connsiteY7" fmla="*/ 77386 h 915589"/>
                  <a:gd name="connsiteX8" fmla="*/ 152394 w 257110"/>
                  <a:gd name="connsiteY8" fmla="*/ 1189 h 915589"/>
                  <a:gd name="connsiteX9" fmla="*/ 257110 w 257110"/>
                  <a:gd name="connsiteY9" fmla="*/ 0 h 915589"/>
                  <a:gd name="connsiteX0" fmla="*/ 229299 w 232336"/>
                  <a:gd name="connsiteY0" fmla="*/ 914845 h 914866"/>
                  <a:gd name="connsiteX1" fmla="*/ 226143 w 232336"/>
                  <a:gd name="connsiteY1" fmla="*/ 914866 h 914866"/>
                  <a:gd name="connsiteX2" fmla="*/ 152394 w 232336"/>
                  <a:gd name="connsiteY2" fmla="*/ 914866 h 914866"/>
                  <a:gd name="connsiteX3" fmla="*/ 76197 w 232336"/>
                  <a:gd name="connsiteY3" fmla="*/ 838669 h 914866"/>
                  <a:gd name="connsiteX4" fmla="*/ 76197 w 232336"/>
                  <a:gd name="connsiteY4" fmla="*/ 533863 h 914866"/>
                  <a:gd name="connsiteX5" fmla="*/ 0 w 232336"/>
                  <a:gd name="connsiteY5" fmla="*/ 457666 h 914866"/>
                  <a:gd name="connsiteX6" fmla="*/ 76197 w 232336"/>
                  <a:gd name="connsiteY6" fmla="*/ 381469 h 914866"/>
                  <a:gd name="connsiteX7" fmla="*/ 76197 w 232336"/>
                  <a:gd name="connsiteY7" fmla="*/ 76663 h 914866"/>
                  <a:gd name="connsiteX8" fmla="*/ 152394 w 232336"/>
                  <a:gd name="connsiteY8" fmla="*/ 466 h 914866"/>
                  <a:gd name="connsiteX9" fmla="*/ 232336 w 232336"/>
                  <a:gd name="connsiteY9" fmla="*/ 0 h 914866"/>
                  <a:gd name="connsiteX0" fmla="*/ 229299 w 229299"/>
                  <a:gd name="connsiteY0" fmla="*/ 914845 h 914866"/>
                  <a:gd name="connsiteX1" fmla="*/ 226143 w 229299"/>
                  <a:gd name="connsiteY1" fmla="*/ 914866 h 914866"/>
                  <a:gd name="connsiteX2" fmla="*/ 152394 w 229299"/>
                  <a:gd name="connsiteY2" fmla="*/ 914866 h 914866"/>
                  <a:gd name="connsiteX3" fmla="*/ 76197 w 229299"/>
                  <a:gd name="connsiteY3" fmla="*/ 838669 h 914866"/>
                  <a:gd name="connsiteX4" fmla="*/ 76197 w 229299"/>
                  <a:gd name="connsiteY4" fmla="*/ 533863 h 914866"/>
                  <a:gd name="connsiteX5" fmla="*/ 0 w 229299"/>
                  <a:gd name="connsiteY5" fmla="*/ 457666 h 914866"/>
                  <a:gd name="connsiteX6" fmla="*/ 76197 w 229299"/>
                  <a:gd name="connsiteY6" fmla="*/ 381469 h 914866"/>
                  <a:gd name="connsiteX7" fmla="*/ 76197 w 229299"/>
                  <a:gd name="connsiteY7" fmla="*/ 76663 h 914866"/>
                  <a:gd name="connsiteX8" fmla="*/ 152394 w 229299"/>
                  <a:gd name="connsiteY8" fmla="*/ 466 h 914866"/>
                  <a:gd name="connsiteX9" fmla="*/ 222427 w 229299"/>
                  <a:gd name="connsiteY9" fmla="*/ 0 h 914866"/>
                  <a:gd name="connsiteX0" fmla="*/ 229299 w 229859"/>
                  <a:gd name="connsiteY0" fmla="*/ 914845 h 914866"/>
                  <a:gd name="connsiteX1" fmla="*/ 226143 w 229859"/>
                  <a:gd name="connsiteY1" fmla="*/ 914866 h 914866"/>
                  <a:gd name="connsiteX2" fmla="*/ 152394 w 229859"/>
                  <a:gd name="connsiteY2" fmla="*/ 914866 h 914866"/>
                  <a:gd name="connsiteX3" fmla="*/ 76197 w 229859"/>
                  <a:gd name="connsiteY3" fmla="*/ 838669 h 914866"/>
                  <a:gd name="connsiteX4" fmla="*/ 76197 w 229859"/>
                  <a:gd name="connsiteY4" fmla="*/ 533863 h 914866"/>
                  <a:gd name="connsiteX5" fmla="*/ 0 w 229859"/>
                  <a:gd name="connsiteY5" fmla="*/ 457666 h 914866"/>
                  <a:gd name="connsiteX6" fmla="*/ 76197 w 229859"/>
                  <a:gd name="connsiteY6" fmla="*/ 381469 h 914866"/>
                  <a:gd name="connsiteX7" fmla="*/ 76197 w 229859"/>
                  <a:gd name="connsiteY7" fmla="*/ 76663 h 914866"/>
                  <a:gd name="connsiteX8" fmla="*/ 152394 w 229859"/>
                  <a:gd name="connsiteY8" fmla="*/ 466 h 914866"/>
                  <a:gd name="connsiteX9" fmla="*/ 229859 w 229859"/>
                  <a:gd name="connsiteY9" fmla="*/ 0 h 914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9859" h="914866">
                    <a:moveTo>
                      <a:pt x="229299" y="914845"/>
                    </a:moveTo>
                    <a:lnTo>
                      <a:pt x="226143" y="914866"/>
                    </a:lnTo>
                    <a:lnTo>
                      <a:pt x="152394" y="914866"/>
                    </a:lnTo>
                    <a:cubicBezTo>
                      <a:pt x="110312" y="914866"/>
                      <a:pt x="76197" y="880751"/>
                      <a:pt x="76197" y="838669"/>
                    </a:cubicBezTo>
                    <a:lnTo>
                      <a:pt x="76197" y="533863"/>
                    </a:lnTo>
                    <a:cubicBezTo>
                      <a:pt x="76197" y="491781"/>
                      <a:pt x="42082" y="457666"/>
                      <a:pt x="0" y="457666"/>
                    </a:cubicBezTo>
                    <a:cubicBezTo>
                      <a:pt x="42082" y="457666"/>
                      <a:pt x="76197" y="423551"/>
                      <a:pt x="76197" y="381469"/>
                    </a:cubicBezTo>
                    <a:lnTo>
                      <a:pt x="76197" y="76663"/>
                    </a:lnTo>
                    <a:cubicBezTo>
                      <a:pt x="76197" y="34581"/>
                      <a:pt x="110312" y="466"/>
                      <a:pt x="152394" y="466"/>
                    </a:cubicBezTo>
                    <a:lnTo>
                      <a:pt x="229859" y="0"/>
                    </a:lnTo>
                  </a:path>
                </a:pathLst>
              </a:cu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9" name="矩形 68">
                <a:extLst>
                  <a:ext uri="{FF2B5EF4-FFF2-40B4-BE49-F238E27FC236}">
                    <a16:creationId xmlns:a16="http://schemas.microsoft.com/office/drawing/2014/main" id="{D5685739-0015-45DE-AD43-E758883F4351}"/>
                  </a:ext>
                </a:extLst>
              </p:cNvPr>
              <p:cNvSpPr/>
              <p:nvPr/>
            </p:nvSpPr>
            <p:spPr>
              <a:xfrm>
                <a:off x="1091872" y="1270845"/>
                <a:ext cx="1842247" cy="424881"/>
              </a:xfrm>
              <a:prstGeom prst="rect">
                <a:avLst/>
              </a:prstGeom>
              <a:solidFill>
                <a:srgbClr val="A8EFC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dirty="0">
                    <a:solidFill>
                      <a:schemeClr val="tx1"/>
                    </a:solidFill>
                  </a:rPr>
                  <a:t>1</a:t>
                </a:r>
                <a:r>
                  <a:rPr lang="en-US" altLang="zh-CN" sz="2400" baseline="30000" dirty="0">
                    <a:solidFill>
                      <a:schemeClr val="tx1"/>
                    </a:solidFill>
                  </a:rPr>
                  <a:t>st</a:t>
                </a:r>
                <a:r>
                  <a:rPr lang="en-US" altLang="zh-CN" sz="2400" dirty="0">
                    <a:solidFill>
                      <a:schemeClr val="tx1"/>
                    </a:solidFill>
                  </a:rPr>
                  <a:t> batch</a:t>
                </a:r>
                <a:endParaRPr lang="zh-CN" alt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矩形 69">
                <a:extLst>
                  <a:ext uri="{FF2B5EF4-FFF2-40B4-BE49-F238E27FC236}">
                    <a16:creationId xmlns:a16="http://schemas.microsoft.com/office/drawing/2014/main" id="{88E7967F-709A-421F-8DD0-E385774D9810}"/>
                  </a:ext>
                </a:extLst>
              </p:cNvPr>
              <p:cNvSpPr/>
              <p:nvPr/>
            </p:nvSpPr>
            <p:spPr>
              <a:xfrm>
                <a:off x="1091871" y="1790893"/>
                <a:ext cx="1842247" cy="424881"/>
              </a:xfrm>
              <a:prstGeom prst="rect">
                <a:avLst/>
              </a:prstGeom>
              <a:solidFill>
                <a:srgbClr val="A8EFC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dirty="0">
                    <a:solidFill>
                      <a:schemeClr val="tx1"/>
                    </a:solidFill>
                  </a:rPr>
                  <a:t>2</a:t>
                </a:r>
                <a:r>
                  <a:rPr lang="en-US" altLang="zh-CN" sz="2400" baseline="30000" dirty="0">
                    <a:solidFill>
                      <a:schemeClr val="tx1"/>
                    </a:solidFill>
                  </a:rPr>
                  <a:t>nd</a:t>
                </a:r>
                <a:r>
                  <a:rPr lang="en-US" altLang="zh-CN" sz="2400" dirty="0">
                    <a:solidFill>
                      <a:schemeClr val="tx1"/>
                    </a:solidFill>
                  </a:rPr>
                  <a:t> batch</a:t>
                </a:r>
                <a:endParaRPr lang="zh-CN" alt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 70">
                <a:extLst>
                  <a:ext uri="{FF2B5EF4-FFF2-40B4-BE49-F238E27FC236}">
                    <a16:creationId xmlns:a16="http://schemas.microsoft.com/office/drawing/2014/main" id="{6F9414D4-A616-460A-AE7B-625732B2413C}"/>
                  </a:ext>
                </a:extLst>
              </p:cNvPr>
              <p:cNvSpPr/>
              <p:nvPr/>
            </p:nvSpPr>
            <p:spPr>
              <a:xfrm>
                <a:off x="1091872" y="2543957"/>
                <a:ext cx="1842247" cy="424881"/>
              </a:xfrm>
              <a:prstGeom prst="rect">
                <a:avLst/>
              </a:prstGeom>
              <a:solidFill>
                <a:srgbClr val="A8EFC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dirty="0">
                    <a:solidFill>
                      <a:schemeClr val="tx1"/>
                    </a:solidFill>
                  </a:rPr>
                  <a:t>N</a:t>
                </a:r>
                <a:r>
                  <a:rPr lang="en-US" altLang="zh-CN" sz="2400" baseline="30000" dirty="0">
                    <a:solidFill>
                      <a:schemeClr val="tx1"/>
                    </a:solidFill>
                  </a:rPr>
                  <a:t>th</a:t>
                </a:r>
                <a:r>
                  <a:rPr lang="en-US" altLang="zh-CN" sz="2400" dirty="0">
                    <a:solidFill>
                      <a:schemeClr val="tx1"/>
                    </a:solidFill>
                  </a:rPr>
                  <a:t> batch</a:t>
                </a:r>
                <a:endParaRPr lang="zh-CN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2" name="直接箭头连接符 71">
                <a:extLst>
                  <a:ext uri="{FF2B5EF4-FFF2-40B4-BE49-F238E27FC236}">
                    <a16:creationId xmlns:a16="http://schemas.microsoft.com/office/drawing/2014/main" id="{509FBF20-9509-42D9-8DBC-330F6F0C0F9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34115" y="1483285"/>
                <a:ext cx="1563215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箭头连接符 72">
                <a:extLst>
                  <a:ext uri="{FF2B5EF4-FFF2-40B4-BE49-F238E27FC236}">
                    <a16:creationId xmlns:a16="http://schemas.microsoft.com/office/drawing/2014/main" id="{F3F40A33-EABB-4647-8DC8-64F577A435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34114" y="2003333"/>
                <a:ext cx="1563215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接箭头连接符 73">
                <a:extLst>
                  <a:ext uri="{FF2B5EF4-FFF2-40B4-BE49-F238E27FC236}">
                    <a16:creationId xmlns:a16="http://schemas.microsoft.com/office/drawing/2014/main" id="{67795240-95D4-42AD-AF03-6434A10FA7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30429" y="2756397"/>
                <a:ext cx="1563215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文本框 74">
                <a:extLst>
                  <a:ext uri="{FF2B5EF4-FFF2-40B4-BE49-F238E27FC236}">
                    <a16:creationId xmlns:a16="http://schemas.microsoft.com/office/drawing/2014/main" id="{BDF9DCF5-0FE5-47BA-B535-88316CA471BA}"/>
                  </a:ext>
                </a:extLst>
              </p:cNvPr>
              <p:cNvSpPr txBox="1"/>
              <p:nvPr/>
            </p:nvSpPr>
            <p:spPr>
              <a:xfrm>
                <a:off x="4487645" y="1259414"/>
                <a:ext cx="180004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dirty="0"/>
                  <a:t>train the model</a:t>
                </a:r>
                <a:endParaRPr lang="zh-CN" altLang="en-US" sz="2000" dirty="0"/>
              </a:p>
            </p:txBody>
          </p:sp>
          <p:sp>
            <p:nvSpPr>
              <p:cNvPr id="76" name="文本框 75">
                <a:extLst>
                  <a:ext uri="{FF2B5EF4-FFF2-40B4-BE49-F238E27FC236}">
                    <a16:creationId xmlns:a16="http://schemas.microsoft.com/office/drawing/2014/main" id="{F982791D-B321-4418-AB5B-AFD321EA7FBC}"/>
                  </a:ext>
                </a:extLst>
              </p:cNvPr>
              <p:cNvSpPr txBox="1"/>
              <p:nvPr/>
            </p:nvSpPr>
            <p:spPr>
              <a:xfrm>
                <a:off x="4487645" y="1788371"/>
                <a:ext cx="180004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dirty="0"/>
                  <a:t>train the model</a:t>
                </a:r>
                <a:endParaRPr lang="zh-CN" altLang="en-US" sz="2000" dirty="0"/>
              </a:p>
            </p:txBody>
          </p:sp>
          <p:sp>
            <p:nvSpPr>
              <p:cNvPr id="77" name="文本框 76">
                <a:extLst>
                  <a:ext uri="{FF2B5EF4-FFF2-40B4-BE49-F238E27FC236}">
                    <a16:creationId xmlns:a16="http://schemas.microsoft.com/office/drawing/2014/main" id="{53030C17-0DCA-4C81-B2D1-89D22116997B}"/>
                  </a:ext>
                </a:extLst>
              </p:cNvPr>
              <p:cNvSpPr txBox="1"/>
              <p:nvPr/>
            </p:nvSpPr>
            <p:spPr>
              <a:xfrm>
                <a:off x="4487645" y="2534826"/>
                <a:ext cx="180004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dirty="0"/>
                  <a:t>train the model</a:t>
                </a:r>
                <a:endParaRPr lang="zh-CN" altLang="en-US" sz="2000" dirty="0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5" name="文本框 64">
                  <a:extLst>
                    <a:ext uri="{FF2B5EF4-FFF2-40B4-BE49-F238E27FC236}">
                      <a16:creationId xmlns:a16="http://schemas.microsoft.com/office/drawing/2014/main" id="{73E3010E-A564-407F-BA46-43BE6D882B59}"/>
                    </a:ext>
                  </a:extLst>
                </p:cNvPr>
                <p:cNvSpPr txBox="1"/>
                <p:nvPr/>
              </p:nvSpPr>
              <p:spPr>
                <a:xfrm>
                  <a:off x="3900787" y="2247234"/>
                  <a:ext cx="12503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zh-CN" altLang="en-US" i="1" smtClean="0">
                            <a:latin typeface="Cambria Math" panose="02040503050406030204" pitchFamily="18" charset="0"/>
                          </a:rPr>
                          <m:t>⋮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65" name="文本框 64">
                  <a:extLst>
                    <a:ext uri="{FF2B5EF4-FFF2-40B4-BE49-F238E27FC236}">
                      <a16:creationId xmlns:a16="http://schemas.microsoft.com/office/drawing/2014/main" id="{73E3010E-A564-407F-BA46-43BE6D882B5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00787" y="2247234"/>
                  <a:ext cx="125034" cy="276999"/>
                </a:xfrm>
                <a:prstGeom prst="rect">
                  <a:avLst/>
                </a:prstGeom>
                <a:blipFill>
                  <a:blip r:embed="rId6"/>
                  <a:stretch>
                    <a:fillRect l="-45000" r="-45000" b="-4348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" name="文本框 65">
                  <a:extLst>
                    <a:ext uri="{FF2B5EF4-FFF2-40B4-BE49-F238E27FC236}">
                      <a16:creationId xmlns:a16="http://schemas.microsoft.com/office/drawing/2014/main" id="{F6D2F0D3-6C83-4320-9EA5-CF83E94F8DB4}"/>
                    </a:ext>
                  </a:extLst>
                </p:cNvPr>
                <p:cNvSpPr txBox="1"/>
                <p:nvPr/>
              </p:nvSpPr>
              <p:spPr>
                <a:xfrm>
                  <a:off x="7081522" y="2119390"/>
                  <a:ext cx="12503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zh-CN" altLang="en-US" i="1" smtClean="0">
                            <a:latin typeface="Cambria Math" panose="02040503050406030204" pitchFamily="18" charset="0"/>
                          </a:rPr>
                          <m:t>⋮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66" name="文本框 65">
                  <a:extLst>
                    <a:ext uri="{FF2B5EF4-FFF2-40B4-BE49-F238E27FC236}">
                      <a16:creationId xmlns:a16="http://schemas.microsoft.com/office/drawing/2014/main" id="{F6D2F0D3-6C83-4320-9EA5-CF83E94F8DB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81522" y="2119390"/>
                  <a:ext cx="125034" cy="276999"/>
                </a:xfrm>
                <a:prstGeom prst="rect">
                  <a:avLst/>
                </a:prstGeom>
                <a:blipFill>
                  <a:blip r:embed="rId7"/>
                  <a:stretch>
                    <a:fillRect l="-45000" r="-45000" b="-6667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DE2F14D6-4429-4A07-BBD4-F1BBA2011258}"/>
                </a:ext>
              </a:extLst>
            </p:cNvPr>
            <p:cNvSpPr txBox="1"/>
            <p:nvPr/>
          </p:nvSpPr>
          <p:spPr>
            <a:xfrm>
              <a:off x="1034596" y="1897323"/>
              <a:ext cx="139333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/>
                <a:t>2</a:t>
              </a:r>
              <a:r>
                <a:rPr lang="en-US" altLang="zh-CN" sz="2400" baseline="30000" dirty="0"/>
                <a:t>nd</a:t>
              </a:r>
              <a:r>
                <a:rPr lang="en-US" altLang="zh-CN" sz="2400" dirty="0"/>
                <a:t> epoch</a:t>
              </a:r>
              <a:endParaRPr lang="zh-CN" altLang="en-US" sz="2400" dirty="0"/>
            </a:p>
          </p:txBody>
        </p:sp>
      </p:grp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3B8F4A88-E7A1-438E-9E92-818EC6788ECD}"/>
              </a:ext>
            </a:extLst>
          </p:cNvPr>
          <p:cNvGrpSpPr/>
          <p:nvPr/>
        </p:nvGrpSpPr>
        <p:grpSpPr>
          <a:xfrm>
            <a:off x="2204635" y="4866366"/>
            <a:ext cx="7140887" cy="1801754"/>
            <a:chOff x="1034596" y="1221688"/>
            <a:chExt cx="7140887" cy="1801754"/>
          </a:xfrm>
        </p:grpSpPr>
        <p:grpSp>
          <p:nvGrpSpPr>
            <p:cNvPr id="80" name="组合 79">
              <a:extLst>
                <a:ext uri="{FF2B5EF4-FFF2-40B4-BE49-F238E27FC236}">
                  <a16:creationId xmlns:a16="http://schemas.microsoft.com/office/drawing/2014/main" id="{F9B7C8D5-071E-471B-98AD-679F1C1C3B37}"/>
                </a:ext>
              </a:extLst>
            </p:cNvPr>
            <p:cNvGrpSpPr/>
            <p:nvPr/>
          </p:nvGrpSpPr>
          <p:grpSpPr>
            <a:xfrm>
              <a:off x="2496959" y="1221688"/>
              <a:ext cx="5678524" cy="1801754"/>
              <a:chOff x="609166" y="1221688"/>
              <a:chExt cx="5678524" cy="1801754"/>
            </a:xfrm>
          </p:grpSpPr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13931A53-7E7D-43B2-AAE7-22D479F1FB1A}"/>
                  </a:ext>
                </a:extLst>
              </p:cNvPr>
              <p:cNvSpPr/>
              <p:nvPr/>
            </p:nvSpPr>
            <p:spPr>
              <a:xfrm>
                <a:off x="609166" y="1221688"/>
                <a:ext cx="482706" cy="1801754"/>
              </a:xfrm>
              <a:custGeom>
                <a:avLst/>
                <a:gdLst>
                  <a:gd name="connsiteX0" fmla="*/ 152394 w 226143"/>
                  <a:gd name="connsiteY0" fmla="*/ 0 h 914400"/>
                  <a:gd name="connsiteX1" fmla="*/ 226143 w 226143"/>
                  <a:gd name="connsiteY1" fmla="*/ 0 h 914400"/>
                  <a:gd name="connsiteX2" fmla="*/ 226143 w 226143"/>
                  <a:gd name="connsiteY2" fmla="*/ 914400 h 914400"/>
                  <a:gd name="connsiteX3" fmla="*/ 152394 w 226143"/>
                  <a:gd name="connsiteY3" fmla="*/ 914400 h 914400"/>
                  <a:gd name="connsiteX4" fmla="*/ 76197 w 226143"/>
                  <a:gd name="connsiteY4" fmla="*/ 838203 h 914400"/>
                  <a:gd name="connsiteX5" fmla="*/ 76197 w 226143"/>
                  <a:gd name="connsiteY5" fmla="*/ 533397 h 914400"/>
                  <a:gd name="connsiteX6" fmla="*/ 0 w 226143"/>
                  <a:gd name="connsiteY6" fmla="*/ 457200 h 914400"/>
                  <a:gd name="connsiteX7" fmla="*/ 76197 w 226143"/>
                  <a:gd name="connsiteY7" fmla="*/ 381003 h 914400"/>
                  <a:gd name="connsiteX8" fmla="*/ 76197 w 226143"/>
                  <a:gd name="connsiteY8" fmla="*/ 76197 h 914400"/>
                  <a:gd name="connsiteX9" fmla="*/ 152394 w 226143"/>
                  <a:gd name="connsiteY9" fmla="*/ 0 h 914400"/>
                  <a:gd name="connsiteX0" fmla="*/ 226143 w 255871"/>
                  <a:gd name="connsiteY0" fmla="*/ 0 h 914400"/>
                  <a:gd name="connsiteX1" fmla="*/ 226143 w 255871"/>
                  <a:gd name="connsiteY1" fmla="*/ 914400 h 914400"/>
                  <a:gd name="connsiteX2" fmla="*/ 152394 w 255871"/>
                  <a:gd name="connsiteY2" fmla="*/ 914400 h 914400"/>
                  <a:gd name="connsiteX3" fmla="*/ 76197 w 255871"/>
                  <a:gd name="connsiteY3" fmla="*/ 838203 h 914400"/>
                  <a:gd name="connsiteX4" fmla="*/ 76197 w 255871"/>
                  <a:gd name="connsiteY4" fmla="*/ 533397 h 914400"/>
                  <a:gd name="connsiteX5" fmla="*/ 0 w 255871"/>
                  <a:gd name="connsiteY5" fmla="*/ 457200 h 914400"/>
                  <a:gd name="connsiteX6" fmla="*/ 76197 w 255871"/>
                  <a:gd name="connsiteY6" fmla="*/ 381003 h 914400"/>
                  <a:gd name="connsiteX7" fmla="*/ 76197 w 255871"/>
                  <a:gd name="connsiteY7" fmla="*/ 76197 h 914400"/>
                  <a:gd name="connsiteX8" fmla="*/ 152394 w 255871"/>
                  <a:gd name="connsiteY8" fmla="*/ 0 h 914400"/>
                  <a:gd name="connsiteX9" fmla="*/ 255871 w 255871"/>
                  <a:gd name="connsiteY9" fmla="*/ 17345 h 914400"/>
                  <a:gd name="connsiteX0" fmla="*/ 366793 w 366793"/>
                  <a:gd name="connsiteY0" fmla="*/ 39167 h 914400"/>
                  <a:gd name="connsiteX1" fmla="*/ 226143 w 366793"/>
                  <a:gd name="connsiteY1" fmla="*/ 914400 h 914400"/>
                  <a:gd name="connsiteX2" fmla="*/ 152394 w 366793"/>
                  <a:gd name="connsiteY2" fmla="*/ 914400 h 914400"/>
                  <a:gd name="connsiteX3" fmla="*/ 76197 w 366793"/>
                  <a:gd name="connsiteY3" fmla="*/ 838203 h 914400"/>
                  <a:gd name="connsiteX4" fmla="*/ 76197 w 366793"/>
                  <a:gd name="connsiteY4" fmla="*/ 533397 h 914400"/>
                  <a:gd name="connsiteX5" fmla="*/ 0 w 366793"/>
                  <a:gd name="connsiteY5" fmla="*/ 457200 h 914400"/>
                  <a:gd name="connsiteX6" fmla="*/ 76197 w 366793"/>
                  <a:gd name="connsiteY6" fmla="*/ 381003 h 914400"/>
                  <a:gd name="connsiteX7" fmla="*/ 76197 w 366793"/>
                  <a:gd name="connsiteY7" fmla="*/ 76197 h 914400"/>
                  <a:gd name="connsiteX8" fmla="*/ 152394 w 366793"/>
                  <a:gd name="connsiteY8" fmla="*/ 0 h 914400"/>
                  <a:gd name="connsiteX9" fmla="*/ 255871 w 366793"/>
                  <a:gd name="connsiteY9" fmla="*/ 17345 h 914400"/>
                  <a:gd name="connsiteX0" fmla="*/ 366793 w 366793"/>
                  <a:gd name="connsiteY0" fmla="*/ 39167 h 914400"/>
                  <a:gd name="connsiteX1" fmla="*/ 226143 w 366793"/>
                  <a:gd name="connsiteY1" fmla="*/ 914400 h 914400"/>
                  <a:gd name="connsiteX2" fmla="*/ 152394 w 366793"/>
                  <a:gd name="connsiteY2" fmla="*/ 914400 h 914400"/>
                  <a:gd name="connsiteX3" fmla="*/ 76197 w 366793"/>
                  <a:gd name="connsiteY3" fmla="*/ 838203 h 914400"/>
                  <a:gd name="connsiteX4" fmla="*/ 76197 w 366793"/>
                  <a:gd name="connsiteY4" fmla="*/ 533397 h 914400"/>
                  <a:gd name="connsiteX5" fmla="*/ 0 w 366793"/>
                  <a:gd name="connsiteY5" fmla="*/ 457200 h 914400"/>
                  <a:gd name="connsiteX6" fmla="*/ 76197 w 366793"/>
                  <a:gd name="connsiteY6" fmla="*/ 381003 h 914400"/>
                  <a:gd name="connsiteX7" fmla="*/ 76197 w 366793"/>
                  <a:gd name="connsiteY7" fmla="*/ 76197 h 914400"/>
                  <a:gd name="connsiteX8" fmla="*/ 152394 w 366793"/>
                  <a:gd name="connsiteY8" fmla="*/ 0 h 914400"/>
                  <a:gd name="connsiteX9" fmla="*/ 255871 w 366793"/>
                  <a:gd name="connsiteY9" fmla="*/ 2424 h 914400"/>
                  <a:gd name="connsiteX0" fmla="*/ 229299 w 255871"/>
                  <a:gd name="connsiteY0" fmla="*/ 914379 h 914400"/>
                  <a:gd name="connsiteX1" fmla="*/ 226143 w 255871"/>
                  <a:gd name="connsiteY1" fmla="*/ 914400 h 914400"/>
                  <a:gd name="connsiteX2" fmla="*/ 152394 w 255871"/>
                  <a:gd name="connsiteY2" fmla="*/ 914400 h 914400"/>
                  <a:gd name="connsiteX3" fmla="*/ 76197 w 255871"/>
                  <a:gd name="connsiteY3" fmla="*/ 838203 h 914400"/>
                  <a:gd name="connsiteX4" fmla="*/ 76197 w 255871"/>
                  <a:gd name="connsiteY4" fmla="*/ 533397 h 914400"/>
                  <a:gd name="connsiteX5" fmla="*/ 0 w 255871"/>
                  <a:gd name="connsiteY5" fmla="*/ 457200 h 914400"/>
                  <a:gd name="connsiteX6" fmla="*/ 76197 w 255871"/>
                  <a:gd name="connsiteY6" fmla="*/ 381003 h 914400"/>
                  <a:gd name="connsiteX7" fmla="*/ 76197 w 255871"/>
                  <a:gd name="connsiteY7" fmla="*/ 76197 h 914400"/>
                  <a:gd name="connsiteX8" fmla="*/ 152394 w 255871"/>
                  <a:gd name="connsiteY8" fmla="*/ 0 h 914400"/>
                  <a:gd name="connsiteX9" fmla="*/ 255871 w 255871"/>
                  <a:gd name="connsiteY9" fmla="*/ 2424 h 914400"/>
                  <a:gd name="connsiteX0" fmla="*/ 229299 w 257110"/>
                  <a:gd name="connsiteY0" fmla="*/ 915568 h 915589"/>
                  <a:gd name="connsiteX1" fmla="*/ 226143 w 257110"/>
                  <a:gd name="connsiteY1" fmla="*/ 915589 h 915589"/>
                  <a:gd name="connsiteX2" fmla="*/ 152394 w 257110"/>
                  <a:gd name="connsiteY2" fmla="*/ 915589 h 915589"/>
                  <a:gd name="connsiteX3" fmla="*/ 76197 w 257110"/>
                  <a:gd name="connsiteY3" fmla="*/ 839392 h 915589"/>
                  <a:gd name="connsiteX4" fmla="*/ 76197 w 257110"/>
                  <a:gd name="connsiteY4" fmla="*/ 534586 h 915589"/>
                  <a:gd name="connsiteX5" fmla="*/ 0 w 257110"/>
                  <a:gd name="connsiteY5" fmla="*/ 458389 h 915589"/>
                  <a:gd name="connsiteX6" fmla="*/ 76197 w 257110"/>
                  <a:gd name="connsiteY6" fmla="*/ 382192 h 915589"/>
                  <a:gd name="connsiteX7" fmla="*/ 76197 w 257110"/>
                  <a:gd name="connsiteY7" fmla="*/ 77386 h 915589"/>
                  <a:gd name="connsiteX8" fmla="*/ 152394 w 257110"/>
                  <a:gd name="connsiteY8" fmla="*/ 1189 h 915589"/>
                  <a:gd name="connsiteX9" fmla="*/ 257110 w 257110"/>
                  <a:gd name="connsiteY9" fmla="*/ 0 h 915589"/>
                  <a:gd name="connsiteX0" fmla="*/ 229299 w 232336"/>
                  <a:gd name="connsiteY0" fmla="*/ 914845 h 914866"/>
                  <a:gd name="connsiteX1" fmla="*/ 226143 w 232336"/>
                  <a:gd name="connsiteY1" fmla="*/ 914866 h 914866"/>
                  <a:gd name="connsiteX2" fmla="*/ 152394 w 232336"/>
                  <a:gd name="connsiteY2" fmla="*/ 914866 h 914866"/>
                  <a:gd name="connsiteX3" fmla="*/ 76197 w 232336"/>
                  <a:gd name="connsiteY3" fmla="*/ 838669 h 914866"/>
                  <a:gd name="connsiteX4" fmla="*/ 76197 w 232336"/>
                  <a:gd name="connsiteY4" fmla="*/ 533863 h 914866"/>
                  <a:gd name="connsiteX5" fmla="*/ 0 w 232336"/>
                  <a:gd name="connsiteY5" fmla="*/ 457666 h 914866"/>
                  <a:gd name="connsiteX6" fmla="*/ 76197 w 232336"/>
                  <a:gd name="connsiteY6" fmla="*/ 381469 h 914866"/>
                  <a:gd name="connsiteX7" fmla="*/ 76197 w 232336"/>
                  <a:gd name="connsiteY7" fmla="*/ 76663 h 914866"/>
                  <a:gd name="connsiteX8" fmla="*/ 152394 w 232336"/>
                  <a:gd name="connsiteY8" fmla="*/ 466 h 914866"/>
                  <a:gd name="connsiteX9" fmla="*/ 232336 w 232336"/>
                  <a:gd name="connsiteY9" fmla="*/ 0 h 914866"/>
                  <a:gd name="connsiteX0" fmla="*/ 229299 w 229299"/>
                  <a:gd name="connsiteY0" fmla="*/ 914845 h 914866"/>
                  <a:gd name="connsiteX1" fmla="*/ 226143 w 229299"/>
                  <a:gd name="connsiteY1" fmla="*/ 914866 h 914866"/>
                  <a:gd name="connsiteX2" fmla="*/ 152394 w 229299"/>
                  <a:gd name="connsiteY2" fmla="*/ 914866 h 914866"/>
                  <a:gd name="connsiteX3" fmla="*/ 76197 w 229299"/>
                  <a:gd name="connsiteY3" fmla="*/ 838669 h 914866"/>
                  <a:gd name="connsiteX4" fmla="*/ 76197 w 229299"/>
                  <a:gd name="connsiteY4" fmla="*/ 533863 h 914866"/>
                  <a:gd name="connsiteX5" fmla="*/ 0 w 229299"/>
                  <a:gd name="connsiteY5" fmla="*/ 457666 h 914866"/>
                  <a:gd name="connsiteX6" fmla="*/ 76197 w 229299"/>
                  <a:gd name="connsiteY6" fmla="*/ 381469 h 914866"/>
                  <a:gd name="connsiteX7" fmla="*/ 76197 w 229299"/>
                  <a:gd name="connsiteY7" fmla="*/ 76663 h 914866"/>
                  <a:gd name="connsiteX8" fmla="*/ 152394 w 229299"/>
                  <a:gd name="connsiteY8" fmla="*/ 466 h 914866"/>
                  <a:gd name="connsiteX9" fmla="*/ 222427 w 229299"/>
                  <a:gd name="connsiteY9" fmla="*/ 0 h 914866"/>
                  <a:gd name="connsiteX0" fmla="*/ 229299 w 229859"/>
                  <a:gd name="connsiteY0" fmla="*/ 914845 h 914866"/>
                  <a:gd name="connsiteX1" fmla="*/ 226143 w 229859"/>
                  <a:gd name="connsiteY1" fmla="*/ 914866 h 914866"/>
                  <a:gd name="connsiteX2" fmla="*/ 152394 w 229859"/>
                  <a:gd name="connsiteY2" fmla="*/ 914866 h 914866"/>
                  <a:gd name="connsiteX3" fmla="*/ 76197 w 229859"/>
                  <a:gd name="connsiteY3" fmla="*/ 838669 h 914866"/>
                  <a:gd name="connsiteX4" fmla="*/ 76197 w 229859"/>
                  <a:gd name="connsiteY4" fmla="*/ 533863 h 914866"/>
                  <a:gd name="connsiteX5" fmla="*/ 0 w 229859"/>
                  <a:gd name="connsiteY5" fmla="*/ 457666 h 914866"/>
                  <a:gd name="connsiteX6" fmla="*/ 76197 w 229859"/>
                  <a:gd name="connsiteY6" fmla="*/ 381469 h 914866"/>
                  <a:gd name="connsiteX7" fmla="*/ 76197 w 229859"/>
                  <a:gd name="connsiteY7" fmla="*/ 76663 h 914866"/>
                  <a:gd name="connsiteX8" fmla="*/ 152394 w 229859"/>
                  <a:gd name="connsiteY8" fmla="*/ 466 h 914866"/>
                  <a:gd name="connsiteX9" fmla="*/ 229859 w 229859"/>
                  <a:gd name="connsiteY9" fmla="*/ 0 h 914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9859" h="914866">
                    <a:moveTo>
                      <a:pt x="229299" y="914845"/>
                    </a:moveTo>
                    <a:lnTo>
                      <a:pt x="226143" y="914866"/>
                    </a:lnTo>
                    <a:lnTo>
                      <a:pt x="152394" y="914866"/>
                    </a:lnTo>
                    <a:cubicBezTo>
                      <a:pt x="110312" y="914866"/>
                      <a:pt x="76197" y="880751"/>
                      <a:pt x="76197" y="838669"/>
                    </a:cubicBezTo>
                    <a:lnTo>
                      <a:pt x="76197" y="533863"/>
                    </a:lnTo>
                    <a:cubicBezTo>
                      <a:pt x="76197" y="491781"/>
                      <a:pt x="42082" y="457666"/>
                      <a:pt x="0" y="457666"/>
                    </a:cubicBezTo>
                    <a:cubicBezTo>
                      <a:pt x="42082" y="457666"/>
                      <a:pt x="76197" y="423551"/>
                      <a:pt x="76197" y="381469"/>
                    </a:cubicBezTo>
                    <a:lnTo>
                      <a:pt x="76197" y="76663"/>
                    </a:lnTo>
                    <a:cubicBezTo>
                      <a:pt x="76197" y="34581"/>
                      <a:pt x="110312" y="466"/>
                      <a:pt x="152394" y="466"/>
                    </a:cubicBezTo>
                    <a:lnTo>
                      <a:pt x="229859" y="0"/>
                    </a:lnTo>
                  </a:path>
                </a:pathLst>
              </a:cu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85" name="矩形 84">
                <a:extLst>
                  <a:ext uri="{FF2B5EF4-FFF2-40B4-BE49-F238E27FC236}">
                    <a16:creationId xmlns:a16="http://schemas.microsoft.com/office/drawing/2014/main" id="{36244BCE-2E36-4319-975B-954E7605B3AF}"/>
                  </a:ext>
                </a:extLst>
              </p:cNvPr>
              <p:cNvSpPr/>
              <p:nvPr/>
            </p:nvSpPr>
            <p:spPr>
              <a:xfrm>
                <a:off x="1091872" y="1270845"/>
                <a:ext cx="1842247" cy="424881"/>
              </a:xfrm>
              <a:prstGeom prst="rect">
                <a:avLst/>
              </a:prstGeom>
              <a:solidFill>
                <a:srgbClr val="A8EFC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dirty="0">
                    <a:solidFill>
                      <a:schemeClr val="tx1"/>
                    </a:solidFill>
                  </a:rPr>
                  <a:t>1</a:t>
                </a:r>
                <a:r>
                  <a:rPr lang="en-US" altLang="zh-CN" sz="2400" baseline="30000" dirty="0">
                    <a:solidFill>
                      <a:schemeClr val="tx1"/>
                    </a:solidFill>
                  </a:rPr>
                  <a:t>st</a:t>
                </a:r>
                <a:r>
                  <a:rPr lang="en-US" altLang="zh-CN" sz="2400" dirty="0">
                    <a:solidFill>
                      <a:schemeClr val="tx1"/>
                    </a:solidFill>
                  </a:rPr>
                  <a:t> batch</a:t>
                </a:r>
                <a:endParaRPr lang="zh-CN" alt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>
                <a:extLst>
                  <a:ext uri="{FF2B5EF4-FFF2-40B4-BE49-F238E27FC236}">
                    <a16:creationId xmlns:a16="http://schemas.microsoft.com/office/drawing/2014/main" id="{0A7EA3A1-8348-47A9-B55D-CC2632A0E7D2}"/>
                  </a:ext>
                </a:extLst>
              </p:cNvPr>
              <p:cNvSpPr/>
              <p:nvPr/>
            </p:nvSpPr>
            <p:spPr>
              <a:xfrm>
                <a:off x="1091871" y="1790893"/>
                <a:ext cx="1842247" cy="424881"/>
              </a:xfrm>
              <a:prstGeom prst="rect">
                <a:avLst/>
              </a:prstGeom>
              <a:solidFill>
                <a:srgbClr val="A8EFC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dirty="0">
                    <a:solidFill>
                      <a:schemeClr val="tx1"/>
                    </a:solidFill>
                  </a:rPr>
                  <a:t>2</a:t>
                </a:r>
                <a:r>
                  <a:rPr lang="en-US" altLang="zh-CN" sz="2400" baseline="30000" dirty="0">
                    <a:solidFill>
                      <a:schemeClr val="tx1"/>
                    </a:solidFill>
                  </a:rPr>
                  <a:t>nd</a:t>
                </a:r>
                <a:r>
                  <a:rPr lang="en-US" altLang="zh-CN" sz="2400" dirty="0">
                    <a:solidFill>
                      <a:schemeClr val="tx1"/>
                    </a:solidFill>
                  </a:rPr>
                  <a:t> batch</a:t>
                </a:r>
                <a:endParaRPr lang="zh-CN" alt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7" name="矩形 86">
                <a:extLst>
                  <a:ext uri="{FF2B5EF4-FFF2-40B4-BE49-F238E27FC236}">
                    <a16:creationId xmlns:a16="http://schemas.microsoft.com/office/drawing/2014/main" id="{A4A296B4-5005-4D71-AC58-1B32A2BFB8F6}"/>
                  </a:ext>
                </a:extLst>
              </p:cNvPr>
              <p:cNvSpPr/>
              <p:nvPr/>
            </p:nvSpPr>
            <p:spPr>
              <a:xfrm>
                <a:off x="1091872" y="2543957"/>
                <a:ext cx="1842247" cy="424881"/>
              </a:xfrm>
              <a:prstGeom prst="rect">
                <a:avLst/>
              </a:prstGeom>
              <a:solidFill>
                <a:srgbClr val="A8EFC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dirty="0">
                    <a:solidFill>
                      <a:schemeClr val="tx1"/>
                    </a:solidFill>
                  </a:rPr>
                  <a:t>N</a:t>
                </a:r>
                <a:r>
                  <a:rPr lang="en-US" altLang="zh-CN" sz="2400" baseline="30000" dirty="0">
                    <a:solidFill>
                      <a:schemeClr val="tx1"/>
                    </a:solidFill>
                  </a:rPr>
                  <a:t>th</a:t>
                </a:r>
                <a:r>
                  <a:rPr lang="en-US" altLang="zh-CN" sz="2400" dirty="0">
                    <a:solidFill>
                      <a:schemeClr val="tx1"/>
                    </a:solidFill>
                  </a:rPr>
                  <a:t> batch</a:t>
                </a:r>
                <a:endParaRPr lang="zh-CN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8" name="直接箭头连接符 87">
                <a:extLst>
                  <a:ext uri="{FF2B5EF4-FFF2-40B4-BE49-F238E27FC236}">
                    <a16:creationId xmlns:a16="http://schemas.microsoft.com/office/drawing/2014/main" id="{21357680-2429-4DA1-87DA-9BEE585626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34115" y="1483285"/>
                <a:ext cx="1563215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箭头连接符 88">
                <a:extLst>
                  <a:ext uri="{FF2B5EF4-FFF2-40B4-BE49-F238E27FC236}">
                    <a16:creationId xmlns:a16="http://schemas.microsoft.com/office/drawing/2014/main" id="{E2066935-DE66-4788-8F85-C062D3C103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34114" y="2003333"/>
                <a:ext cx="1563215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箭头连接符 89">
                <a:extLst>
                  <a:ext uri="{FF2B5EF4-FFF2-40B4-BE49-F238E27FC236}">
                    <a16:creationId xmlns:a16="http://schemas.microsoft.com/office/drawing/2014/main" id="{FC1576DC-5D08-49B4-BAEF-CB9C943A1E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30429" y="2756397"/>
                <a:ext cx="1563215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文本框 90">
                <a:extLst>
                  <a:ext uri="{FF2B5EF4-FFF2-40B4-BE49-F238E27FC236}">
                    <a16:creationId xmlns:a16="http://schemas.microsoft.com/office/drawing/2014/main" id="{B66BC720-766F-47F3-92EA-3065EF8A968F}"/>
                  </a:ext>
                </a:extLst>
              </p:cNvPr>
              <p:cNvSpPr txBox="1"/>
              <p:nvPr/>
            </p:nvSpPr>
            <p:spPr>
              <a:xfrm>
                <a:off x="4487645" y="1259414"/>
                <a:ext cx="180004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dirty="0"/>
                  <a:t>train the model</a:t>
                </a:r>
                <a:endParaRPr lang="zh-CN" altLang="en-US" sz="2000" dirty="0"/>
              </a:p>
            </p:txBody>
          </p:sp>
          <p:sp>
            <p:nvSpPr>
              <p:cNvPr id="92" name="文本框 91">
                <a:extLst>
                  <a:ext uri="{FF2B5EF4-FFF2-40B4-BE49-F238E27FC236}">
                    <a16:creationId xmlns:a16="http://schemas.microsoft.com/office/drawing/2014/main" id="{2341F031-E2CB-4C68-B7F4-ED1C1A05EEE8}"/>
                  </a:ext>
                </a:extLst>
              </p:cNvPr>
              <p:cNvSpPr txBox="1"/>
              <p:nvPr/>
            </p:nvSpPr>
            <p:spPr>
              <a:xfrm>
                <a:off x="4487645" y="1788371"/>
                <a:ext cx="180004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dirty="0"/>
                  <a:t>train the model</a:t>
                </a:r>
                <a:endParaRPr lang="zh-CN" altLang="en-US" sz="2000" dirty="0"/>
              </a:p>
            </p:txBody>
          </p:sp>
          <p:sp>
            <p:nvSpPr>
              <p:cNvPr id="93" name="文本框 92">
                <a:extLst>
                  <a:ext uri="{FF2B5EF4-FFF2-40B4-BE49-F238E27FC236}">
                    <a16:creationId xmlns:a16="http://schemas.microsoft.com/office/drawing/2014/main" id="{6C56F22A-47DD-4DFF-8043-56635856E5B1}"/>
                  </a:ext>
                </a:extLst>
              </p:cNvPr>
              <p:cNvSpPr txBox="1"/>
              <p:nvPr/>
            </p:nvSpPr>
            <p:spPr>
              <a:xfrm>
                <a:off x="4487645" y="2534826"/>
                <a:ext cx="180004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dirty="0"/>
                  <a:t>train the model</a:t>
                </a:r>
                <a:endParaRPr lang="zh-CN" altLang="en-US" sz="2000" dirty="0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1" name="文本框 80">
                  <a:extLst>
                    <a:ext uri="{FF2B5EF4-FFF2-40B4-BE49-F238E27FC236}">
                      <a16:creationId xmlns:a16="http://schemas.microsoft.com/office/drawing/2014/main" id="{E6650F1B-31C0-4DB4-85F4-77415F59DEB1}"/>
                    </a:ext>
                  </a:extLst>
                </p:cNvPr>
                <p:cNvSpPr txBox="1"/>
                <p:nvPr/>
              </p:nvSpPr>
              <p:spPr>
                <a:xfrm>
                  <a:off x="3900787" y="2247234"/>
                  <a:ext cx="12503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zh-CN" altLang="en-US" i="1" smtClean="0">
                            <a:latin typeface="Cambria Math" panose="02040503050406030204" pitchFamily="18" charset="0"/>
                          </a:rPr>
                          <m:t>⋮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81" name="文本框 80">
                  <a:extLst>
                    <a:ext uri="{FF2B5EF4-FFF2-40B4-BE49-F238E27FC236}">
                      <a16:creationId xmlns:a16="http://schemas.microsoft.com/office/drawing/2014/main" id="{E6650F1B-31C0-4DB4-85F4-77415F59DEB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00787" y="2247234"/>
                  <a:ext cx="125034" cy="276999"/>
                </a:xfrm>
                <a:prstGeom prst="rect">
                  <a:avLst/>
                </a:prstGeom>
                <a:blipFill>
                  <a:blip r:embed="rId8"/>
                  <a:stretch>
                    <a:fillRect l="-45000" r="-45000" b="-6667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2" name="文本框 81">
                  <a:extLst>
                    <a:ext uri="{FF2B5EF4-FFF2-40B4-BE49-F238E27FC236}">
                      <a16:creationId xmlns:a16="http://schemas.microsoft.com/office/drawing/2014/main" id="{0EEDC9C5-3969-446D-B74C-1521D5F97439}"/>
                    </a:ext>
                  </a:extLst>
                </p:cNvPr>
                <p:cNvSpPr txBox="1"/>
                <p:nvPr/>
              </p:nvSpPr>
              <p:spPr>
                <a:xfrm>
                  <a:off x="7081522" y="2119390"/>
                  <a:ext cx="12503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zh-CN" altLang="en-US" i="1" smtClean="0">
                            <a:latin typeface="Cambria Math" panose="02040503050406030204" pitchFamily="18" charset="0"/>
                          </a:rPr>
                          <m:t>⋮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82" name="文本框 81">
                  <a:extLst>
                    <a:ext uri="{FF2B5EF4-FFF2-40B4-BE49-F238E27FC236}">
                      <a16:creationId xmlns:a16="http://schemas.microsoft.com/office/drawing/2014/main" id="{0EEDC9C5-3969-446D-B74C-1521D5F9743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81522" y="2119390"/>
                  <a:ext cx="125034" cy="276999"/>
                </a:xfrm>
                <a:prstGeom prst="rect">
                  <a:avLst/>
                </a:prstGeom>
                <a:blipFill>
                  <a:blip r:embed="rId9"/>
                  <a:stretch>
                    <a:fillRect l="-45000" r="-45000" b="-6667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AA54DEEE-1756-4350-B684-4C2EAECBF5AC}"/>
                </a:ext>
              </a:extLst>
            </p:cNvPr>
            <p:cNvSpPr txBox="1"/>
            <p:nvPr/>
          </p:nvSpPr>
          <p:spPr>
            <a:xfrm>
              <a:off x="1034596" y="1897323"/>
              <a:ext cx="135396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/>
                <a:t>K</a:t>
              </a:r>
              <a:r>
                <a:rPr lang="en-US" altLang="zh-CN" sz="2400" baseline="30000" dirty="0"/>
                <a:t>th</a:t>
              </a:r>
              <a:r>
                <a:rPr lang="en-US" altLang="zh-CN" sz="2400" dirty="0"/>
                <a:t> epoch</a:t>
              </a:r>
              <a:endParaRPr lang="zh-CN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131262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EF28623-EEA8-4D76-9290-62A1731CC6DE}"/>
              </a:ext>
            </a:extLst>
          </p:cNvPr>
          <p:cNvSpPr txBox="1"/>
          <p:nvPr/>
        </p:nvSpPr>
        <p:spPr>
          <a:xfrm>
            <a:off x="475073" y="991838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ea typeface="微软雅黑" panose="020B0503020204020204" pitchFamily="34" charset="-122"/>
              </a:rPr>
              <a:t>逻辑回归模型测试伪代码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表格 2">
                <a:extLst>
                  <a:ext uri="{FF2B5EF4-FFF2-40B4-BE49-F238E27FC236}">
                    <a16:creationId xmlns:a16="http://schemas.microsoft.com/office/drawing/2014/main" id="{57944056-D41D-4CF9-BD45-3585A55832D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78343551"/>
                  </p:ext>
                </p:extLst>
              </p:nvPr>
            </p:nvGraphicFramePr>
            <p:xfrm>
              <a:off x="475073" y="1453503"/>
              <a:ext cx="11394254" cy="30480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394254">
                      <a:extLst>
                        <a:ext uri="{9D8B030D-6E8A-4147-A177-3AD203B41FA5}">
                          <a16:colId xmlns:a16="http://schemas.microsoft.com/office/drawing/2014/main" val="147730996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zh-CN" altLang="en-US" sz="2400" b="1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输入</a:t>
                          </a:r>
                          <a:r>
                            <a:rPr lang="en-US" altLang="zh-CN" sz="2400" b="1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: 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线性模型参数</a:t>
                          </a:r>
                          <a14:m>
                            <m:oMath xmlns:m="http://schemas.openxmlformats.org/officeDocument/2006/math">
                              <m:r>
                                <a:rPr lang="zh-CN" altLang="en-US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oMath>
                          </a14:m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，测试</a:t>
                          </a:r>
                          <a:r>
                            <a:rPr lang="zh-CN" altLang="en-US" sz="2400" b="0" kern="12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样本特征向量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楷体" panose="02010609060101010101" pitchFamily="49" charset="-122"/>
                                </a:rPr>
                                <m:t>𝒙</m:t>
                              </m:r>
                            </m:oMath>
                          </a14:m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。</a:t>
                          </a:r>
                          <a:endParaRPr lang="en-CA" sz="2400" b="0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endParaRPr>
                        </a:p>
                        <a:p>
                          <a:r>
                            <a:rPr lang="zh-CN" altLang="en-US" sz="2400" b="1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输出</a:t>
                          </a:r>
                          <a:r>
                            <a:rPr lang="en-US" altLang="zh-CN" sz="2400" b="1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: 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测试样本预测标签。</a:t>
                          </a:r>
                          <a:r>
                            <a:rPr lang="en-US" altLang="zh-CN" sz="2400" b="0" baseline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 </a:t>
                          </a:r>
                          <a:endParaRPr lang="en-CA" sz="2400" b="0" dirty="0">
                            <a:latin typeface="Times New Roman" panose="020206030504050203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solidFill>
                          <a:srgbClr val="E6E6E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553333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r>
                            <a:rPr lang="en-US" altLang="zh-CN" sz="2400" b="0" dirty="0">
                              <a:solidFill>
                                <a:srgbClr val="0000FF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(1)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p>
                                <m:sSupPr>
                                  <m:ctrlP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[</m:t>
                                  </m:r>
                                  <m:sSup>
                                    <m:sSupPr>
                                      <m:ctrlPr>
                                        <a:rPr lang="en-US" altLang="zh-CN" sz="2400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2400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p>
                                      <m:r>
                                        <a:rPr lang="en-US" altLang="zh-CN" sz="2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]</m:t>
                                  </m:r>
                                </m:e>
                                <m:sup>
                                  <m: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altLang="zh-CN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.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r>
                            <a:rPr lang="en-US" altLang="zh-CN" sz="2400" b="0" kern="1200" dirty="0">
                              <a:solidFill>
                                <a:srgbClr val="0000FF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(2) </a:t>
                          </a:r>
                          <a:r>
                            <a:rPr lang="zh-CN" altLang="en-US" sz="2400" b="0" kern="12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计算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p>
                                  <m: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oMath>
                          </a14:m>
                          <a:r>
                            <a:rPr lang="en-US" altLang="zh-CN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.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r>
                            <a:rPr lang="en-US" altLang="zh-CN" sz="2400" b="0" kern="1200" dirty="0">
                              <a:solidFill>
                                <a:srgbClr val="0000FF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(3) 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计算</a:t>
                          </a:r>
                          <a14:m>
                            <m:oMath xmlns:m="http://schemas.openxmlformats.org/officeDocument/2006/math">
                              <m:r>
                                <a:rPr lang="zh-CN" alt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p>
                                  <m: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altLang="zh-CN" sz="24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.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r>
                            <a:rPr lang="en-US" altLang="zh-CN" sz="2400" b="0" kern="1200" dirty="0">
                              <a:solidFill>
                                <a:srgbClr val="0000FF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(4) </a:t>
                          </a:r>
                          <a:r>
                            <a:rPr lang="zh-CN" altLang="en-US" sz="2400" b="0" kern="12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如果</a:t>
                          </a:r>
                          <a14:m>
                            <m:oMath xmlns:m="http://schemas.openxmlformats.org/officeDocument/2006/math">
                              <m:r>
                                <a:rPr lang="zh-CN" alt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d>
                                <m:dPr>
                                  <m:ctrlP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altLang="zh-CN" sz="2400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zh-CN" altLang="en-US" sz="2400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𝝎</m:t>
                                      </m:r>
                                    </m:e>
                                    <m:sup>
                                      <m:r>
                                        <a:rPr lang="en-US" altLang="zh-CN" sz="2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</m:d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&gt;0.5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en-US" altLang="zh-CN" sz="2400" b="1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acc>
                                <m:accPr>
                                  <m:chr m:val="̂"/>
                                  <m:ctrlP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;</a:t>
                          </a:r>
                          <a:r>
                            <a:rPr lang="zh-CN" altLang="en-US" sz="2400" b="0" kern="12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如果</a:t>
                          </a:r>
                          <a14:m>
                            <m:oMath xmlns:m="http://schemas.openxmlformats.org/officeDocument/2006/math">
                              <m:r>
                                <a:rPr lang="zh-CN" alt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d>
                                <m:dPr>
                                  <m:ctrlP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altLang="zh-CN" sz="2400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zh-CN" altLang="en-US" sz="2400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𝝎</m:t>
                                      </m:r>
                                    </m:e>
                                    <m:sup>
                                      <m:r>
                                        <a:rPr lang="en-US" altLang="zh-CN" sz="2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</m:d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&lt;0.5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en-US" altLang="zh-CN" sz="2400" b="1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acc>
                                <m:accPr>
                                  <m:chr m:val="̂"/>
                                  <m:ctrlP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oMath>
                          </a14:m>
                          <a:r>
                            <a:rPr lang="en-CA" altLang="zh-CN" sz="2400" b="0" kern="12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.</a:t>
                          </a:r>
                          <a:endParaRPr lang="en-US" altLang="zh-CN" sz="2400" b="0" kern="1200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r>
                            <a:rPr lang="en-US" altLang="zh-CN" sz="2400" b="0" kern="1200" dirty="0">
                              <a:solidFill>
                                <a:srgbClr val="0000FF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(5) </a:t>
                          </a:r>
                          <a:r>
                            <a:rPr lang="zh-CN" altLang="en-US" sz="2400" b="0" kern="12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返回</a:t>
                          </a:r>
                          <a14:m>
                            <m:oMath xmlns:m="http://schemas.openxmlformats.org/officeDocument/2006/math">
                              <m:acc>
                                <m:accPr>
                                  <m:chr m:val="̂"/>
                                  <m:ctrlP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华文楷体" panose="02010600040101010101" pitchFamily="2" charset="-122"/>
                              <a:cs typeface="Times New Roman" panose="02020603050405020304" pitchFamily="18" charset="0"/>
                            </a:rPr>
                            <a:t>.</a:t>
                          </a:r>
                        </a:p>
                      </a:txBody>
                      <a:tcPr>
                        <a:solidFill>
                          <a:srgbClr val="E6E6E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124093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表格 2">
                <a:extLst>
                  <a:ext uri="{FF2B5EF4-FFF2-40B4-BE49-F238E27FC236}">
                    <a16:creationId xmlns:a16="http://schemas.microsoft.com/office/drawing/2014/main" id="{57944056-D41D-4CF9-BD45-3585A55832D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78343551"/>
                  </p:ext>
                </p:extLst>
              </p:nvPr>
            </p:nvGraphicFramePr>
            <p:xfrm>
              <a:off x="475073" y="1453503"/>
              <a:ext cx="11394254" cy="30480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394254">
                      <a:extLst>
                        <a:ext uri="{9D8B030D-6E8A-4147-A177-3AD203B41FA5}">
                          <a16:colId xmlns:a16="http://schemas.microsoft.com/office/drawing/2014/main" val="1477309961"/>
                        </a:ext>
                      </a:extLst>
                    </a:gridCol>
                  </a:tblGrid>
                  <a:tr h="8229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53" t="-6667" r="-214" b="-28814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55333386"/>
                      </a:ext>
                    </a:extLst>
                  </a:tr>
                  <a:tr h="22250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53" t="-39344" r="-214" b="-628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1240938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5" name="流程图: 决策 14">
            <a:extLst>
              <a:ext uri="{FF2B5EF4-FFF2-40B4-BE49-F238E27FC236}">
                <a16:creationId xmlns:a16="http://schemas.microsoft.com/office/drawing/2014/main" id="{CD255447-CFD0-4EF0-97F6-6480BE703448}"/>
              </a:ext>
            </a:extLst>
          </p:cNvPr>
          <p:cNvSpPr/>
          <p:nvPr/>
        </p:nvSpPr>
        <p:spPr>
          <a:xfrm>
            <a:off x="8467455" y="5107310"/>
            <a:ext cx="1630179" cy="869380"/>
          </a:xfrm>
          <a:prstGeom prst="flowChartDecision">
            <a:avLst/>
          </a:prstGeom>
          <a:solidFill>
            <a:srgbClr val="C6D7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400" b="1" dirty="0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9126D223-2FCE-44C5-9C14-061B8AC32D14}"/>
              </a:ext>
            </a:extLst>
          </p:cNvPr>
          <p:cNvCxnSpPr>
            <a:cxnSpLocks/>
          </p:cNvCxnSpPr>
          <p:nvPr/>
        </p:nvCxnSpPr>
        <p:spPr>
          <a:xfrm>
            <a:off x="3574473" y="5552720"/>
            <a:ext cx="510085" cy="0"/>
          </a:xfrm>
          <a:prstGeom prst="straightConnector1">
            <a:avLst/>
          </a:prstGeom>
          <a:solidFill>
            <a:srgbClr val="C6D7FF"/>
          </a:solidFill>
          <a:ln w="2540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D2905E8D-BDCB-4364-A300-8095187F39FD}"/>
              </a:ext>
            </a:extLst>
          </p:cNvPr>
          <p:cNvCxnSpPr>
            <a:cxnSpLocks/>
          </p:cNvCxnSpPr>
          <p:nvPr/>
        </p:nvCxnSpPr>
        <p:spPr>
          <a:xfrm>
            <a:off x="5720149" y="5552720"/>
            <a:ext cx="517237" cy="0"/>
          </a:xfrm>
          <a:prstGeom prst="straightConnector1">
            <a:avLst/>
          </a:prstGeom>
          <a:solidFill>
            <a:srgbClr val="C6D7FF"/>
          </a:solidFill>
          <a:ln w="2540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D1463FEB-1EF9-4ABA-A2BE-E018DF53C50E}"/>
              </a:ext>
            </a:extLst>
          </p:cNvPr>
          <p:cNvCxnSpPr>
            <a:cxnSpLocks/>
          </p:cNvCxnSpPr>
          <p:nvPr/>
        </p:nvCxnSpPr>
        <p:spPr>
          <a:xfrm>
            <a:off x="8059559" y="5552720"/>
            <a:ext cx="407896" cy="0"/>
          </a:xfrm>
          <a:prstGeom prst="straightConnector1">
            <a:avLst/>
          </a:prstGeom>
          <a:solidFill>
            <a:srgbClr val="C6D7FF"/>
          </a:solidFill>
          <a:ln w="2540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B0EDBBEB-B274-4339-B760-F5036FAF6E8B}"/>
              </a:ext>
            </a:extLst>
          </p:cNvPr>
          <p:cNvCxnSpPr>
            <a:cxnSpLocks/>
          </p:cNvCxnSpPr>
          <p:nvPr/>
        </p:nvCxnSpPr>
        <p:spPr>
          <a:xfrm>
            <a:off x="10113290" y="5537719"/>
            <a:ext cx="858887" cy="28449"/>
          </a:xfrm>
          <a:prstGeom prst="straightConnector1">
            <a:avLst/>
          </a:prstGeom>
          <a:solidFill>
            <a:srgbClr val="C6D7FF"/>
          </a:solidFill>
          <a:ln w="2540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E006650E-9A1A-46BB-B8BE-D67FE41A6404}"/>
              </a:ext>
            </a:extLst>
          </p:cNvPr>
          <p:cNvSpPr/>
          <p:nvPr/>
        </p:nvSpPr>
        <p:spPr>
          <a:xfrm>
            <a:off x="10170075" y="5182391"/>
            <a:ext cx="684803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+mj-lt"/>
                <a:ea typeface="微软雅黑" panose="020B0503020204020204" pitchFamily="34" charset="-122"/>
              </a:rPr>
              <a:t>&gt; 0.5</a:t>
            </a:r>
            <a:endParaRPr lang="en-US" sz="2000" b="1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流程图: 可选过程 20">
                <a:extLst>
                  <a:ext uri="{FF2B5EF4-FFF2-40B4-BE49-F238E27FC236}">
                    <a16:creationId xmlns:a16="http://schemas.microsoft.com/office/drawing/2014/main" id="{1C1D695E-C212-41AB-B296-5B51511B3FC2}"/>
                  </a:ext>
                </a:extLst>
              </p:cNvPr>
              <p:cNvSpPr/>
              <p:nvPr/>
            </p:nvSpPr>
            <p:spPr>
              <a:xfrm>
                <a:off x="10967942" y="5259401"/>
                <a:ext cx="968428" cy="648847"/>
              </a:xfrm>
              <a:prstGeom prst="flowChartAlternateProcess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zh-CN" sz="24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altLang="zh-CN" sz="2400" b="1" dirty="0">
                    <a:solidFill>
                      <a:schemeClr val="tx1"/>
                    </a:solidFill>
                    <a:latin typeface="+mj-lt"/>
                    <a:ea typeface="微软雅黑" panose="020B0503020204020204" pitchFamily="34" charset="-122"/>
                  </a:rPr>
                  <a:t> = 1</a:t>
                </a:r>
                <a:endParaRPr lang="en-US" sz="2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21" name="流程图: 可选过程 20">
                <a:extLst>
                  <a:ext uri="{FF2B5EF4-FFF2-40B4-BE49-F238E27FC236}">
                    <a16:creationId xmlns:a16="http://schemas.microsoft.com/office/drawing/2014/main" id="{1C1D695E-C212-41AB-B296-5B51511B3FC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67942" y="5259401"/>
                <a:ext cx="968428" cy="648847"/>
              </a:xfrm>
              <a:prstGeom prst="flowChartAlternateProcess">
                <a:avLst/>
              </a:prstGeom>
              <a:blipFill>
                <a:blip r:embed="rId4"/>
                <a:stretch>
                  <a:fillRect b="-3604"/>
                </a:stretch>
              </a:blipFill>
              <a:ln w="285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肘形连接符 33">
            <a:extLst>
              <a:ext uri="{FF2B5EF4-FFF2-40B4-BE49-F238E27FC236}">
                <a16:creationId xmlns:a16="http://schemas.microsoft.com/office/drawing/2014/main" id="{633A3C9B-7485-4617-A8BB-824F6B54B879}"/>
              </a:ext>
            </a:extLst>
          </p:cNvPr>
          <p:cNvCxnSpPr>
            <a:cxnSpLocks/>
            <a:stCxn id="15" idx="2"/>
            <a:endCxn id="23" idx="1"/>
          </p:cNvCxnSpPr>
          <p:nvPr/>
        </p:nvCxnSpPr>
        <p:spPr>
          <a:xfrm rot="16200000" flipH="1">
            <a:off x="9882813" y="5376422"/>
            <a:ext cx="504753" cy="1705289"/>
          </a:xfrm>
          <a:prstGeom prst="bentConnector2">
            <a:avLst/>
          </a:prstGeom>
          <a:solidFill>
            <a:srgbClr val="C6D7FF"/>
          </a:solidFill>
          <a:ln w="2540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流程图: 可选过程 22">
                <a:extLst>
                  <a:ext uri="{FF2B5EF4-FFF2-40B4-BE49-F238E27FC236}">
                    <a16:creationId xmlns:a16="http://schemas.microsoft.com/office/drawing/2014/main" id="{59D7BB4C-987F-4ABA-B567-9F70A8D6463E}"/>
                  </a:ext>
                </a:extLst>
              </p:cNvPr>
              <p:cNvSpPr/>
              <p:nvPr/>
            </p:nvSpPr>
            <p:spPr>
              <a:xfrm>
                <a:off x="10987834" y="6157019"/>
                <a:ext cx="968428" cy="648847"/>
              </a:xfrm>
              <a:prstGeom prst="flowChartAlternateProcess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>
                    <a:solidFill>
                      <a:schemeClr val="tx1"/>
                    </a:solidFill>
                    <a:latin typeface="+mj-lt"/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zh-CN" sz="2400" b="1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4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altLang="zh-CN" sz="2400" b="1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sz="2400" b="1" dirty="0">
                    <a:solidFill>
                      <a:schemeClr val="tx1"/>
                    </a:solidFill>
                    <a:latin typeface="+mj-lt"/>
                    <a:ea typeface="微软雅黑" panose="020B0503020204020204" pitchFamily="34" charset="-122"/>
                  </a:rPr>
                  <a:t>= 0</a:t>
                </a:r>
                <a:endParaRPr lang="en-US" sz="2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23" name="流程图: 可选过程 22">
                <a:extLst>
                  <a:ext uri="{FF2B5EF4-FFF2-40B4-BE49-F238E27FC236}">
                    <a16:creationId xmlns:a16="http://schemas.microsoft.com/office/drawing/2014/main" id="{59D7BB4C-987F-4ABA-B567-9F70A8D6463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87834" y="6157019"/>
                <a:ext cx="968428" cy="648847"/>
              </a:xfrm>
              <a:prstGeom prst="flowChartAlternateProcess">
                <a:avLst/>
              </a:prstGeom>
              <a:blipFill>
                <a:blip r:embed="rId5"/>
                <a:stretch>
                  <a:fillRect r="-2439" b="-4505"/>
                </a:stretch>
              </a:blipFill>
              <a:ln w="285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矩形 23">
            <a:extLst>
              <a:ext uri="{FF2B5EF4-FFF2-40B4-BE49-F238E27FC236}">
                <a16:creationId xmlns:a16="http://schemas.microsoft.com/office/drawing/2014/main" id="{0494E478-B6A3-4E6F-9ACA-EFF780E78578}"/>
              </a:ext>
            </a:extLst>
          </p:cNvPr>
          <p:cNvSpPr/>
          <p:nvPr/>
        </p:nvSpPr>
        <p:spPr>
          <a:xfrm>
            <a:off x="10016338" y="6131963"/>
            <a:ext cx="742511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zh-CN" altLang="en-US" sz="2000" b="1" dirty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latin typeface="+mj-lt"/>
                <a:ea typeface="微软雅黑" panose="020B0503020204020204" pitchFamily="34" charset="-122"/>
              </a:rPr>
              <a:t>&lt; 0.5</a:t>
            </a:r>
            <a:endParaRPr lang="en-US" sz="2000" b="1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圆角矩形 5">
                <a:extLst>
                  <a:ext uri="{FF2B5EF4-FFF2-40B4-BE49-F238E27FC236}">
                    <a16:creationId xmlns:a16="http://schemas.microsoft.com/office/drawing/2014/main" id="{6CE0A8D8-B27E-45CE-B57E-6D38B3EA15D9}"/>
                  </a:ext>
                </a:extLst>
              </p:cNvPr>
              <p:cNvSpPr/>
              <p:nvPr/>
            </p:nvSpPr>
            <p:spPr>
              <a:xfrm>
                <a:off x="1931728" y="5068506"/>
                <a:ext cx="1622891" cy="968428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1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zh-CN" sz="20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20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0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[</m:t>
                          </m:r>
                          <m:sSup>
                            <m:sSupPr>
                              <m:ctrlPr>
                                <a:rPr lang="en-US" altLang="zh-CN" sz="20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0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p>
                              <m: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altLang="zh-CN" sz="20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CN" sz="20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  <m:sup>
                          <m: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en-US" sz="2000" b="1" dirty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mc:Choice>
        <mc:Fallback xmlns="">
          <p:sp>
            <p:nvSpPr>
              <p:cNvPr id="25" name="圆角矩形 5">
                <a:extLst>
                  <a:ext uri="{FF2B5EF4-FFF2-40B4-BE49-F238E27FC236}">
                    <a16:creationId xmlns:a16="http://schemas.microsoft.com/office/drawing/2014/main" id="{6CE0A8D8-B27E-45CE-B57E-6D38B3EA15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1728" y="5068506"/>
                <a:ext cx="1622891" cy="968428"/>
              </a:xfrm>
              <a:prstGeom prst="roundRect">
                <a:avLst/>
              </a:prstGeom>
              <a:blipFill>
                <a:blip r:embed="rId6"/>
                <a:stretch>
                  <a:fillRect/>
                </a:stretch>
              </a:blipFill>
              <a:ln w="285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圆角矩形 23">
                <a:extLst>
                  <a:ext uri="{FF2B5EF4-FFF2-40B4-BE49-F238E27FC236}">
                    <a16:creationId xmlns:a16="http://schemas.microsoft.com/office/drawing/2014/main" id="{69758810-485D-49F0-8635-AA9133F393E9}"/>
                  </a:ext>
                </a:extLst>
              </p:cNvPr>
              <p:cNvSpPr/>
              <p:nvPr/>
            </p:nvSpPr>
            <p:spPr>
              <a:xfrm>
                <a:off x="4084557" y="5068506"/>
                <a:ext cx="1622891" cy="968428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300" b="1" dirty="0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计算</a:t>
                </a:r>
                <a:r>
                  <a:rPr lang="en-US" sz="2300" b="1" dirty="0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3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zh-CN" altLang="en-US" sz="23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𝝎</m:t>
                        </m:r>
                      </m:e>
                      <m:sup>
                        <m:r>
                          <a:rPr lang="en-US" altLang="zh-CN" sz="23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altLang="zh-CN" sz="23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US" sz="2300" i="1" dirty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mc:Choice>
        <mc:Fallback xmlns="">
          <p:sp>
            <p:nvSpPr>
              <p:cNvPr id="26" name="圆角矩形 23">
                <a:extLst>
                  <a:ext uri="{FF2B5EF4-FFF2-40B4-BE49-F238E27FC236}">
                    <a16:creationId xmlns:a16="http://schemas.microsoft.com/office/drawing/2014/main" id="{69758810-485D-49F0-8635-AA9133F393E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4557" y="5068506"/>
                <a:ext cx="1622891" cy="968428"/>
              </a:xfrm>
              <a:prstGeom prst="roundRect">
                <a:avLst/>
              </a:prstGeom>
              <a:blipFill>
                <a:blip r:embed="rId7"/>
                <a:stretch>
                  <a:fillRect l="-369"/>
                </a:stretch>
              </a:blipFill>
              <a:ln w="285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圆角矩形 24">
                <a:extLst>
                  <a:ext uri="{FF2B5EF4-FFF2-40B4-BE49-F238E27FC236}">
                    <a16:creationId xmlns:a16="http://schemas.microsoft.com/office/drawing/2014/main" id="{94368BEE-CF7B-4FDD-9F81-840C3863644C}"/>
                  </a:ext>
                </a:extLst>
              </p:cNvPr>
              <p:cNvSpPr/>
              <p:nvPr/>
            </p:nvSpPr>
            <p:spPr>
              <a:xfrm>
                <a:off x="6237386" y="5068506"/>
                <a:ext cx="1815226" cy="968428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200" b="1" dirty="0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计算</a:t>
                </a:r>
                <a14:m>
                  <m:oMath xmlns:m="http://schemas.openxmlformats.org/officeDocument/2006/math">
                    <m:r>
                      <a:rPr lang="zh-CN" altLang="en-US" sz="22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 altLang="zh-CN" sz="22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zh-CN" sz="2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zh-CN" altLang="en-US" sz="22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𝝎</m:t>
                        </m:r>
                      </m:e>
                      <m:sup>
                        <m:r>
                          <a:rPr lang="en-US" altLang="zh-CN" sz="22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altLang="zh-CN" sz="22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altLang="zh-CN" sz="22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200" b="1" dirty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mc:Choice>
        <mc:Fallback xmlns="">
          <p:sp>
            <p:nvSpPr>
              <p:cNvPr id="27" name="圆角矩形 24">
                <a:extLst>
                  <a:ext uri="{FF2B5EF4-FFF2-40B4-BE49-F238E27FC236}">
                    <a16:creationId xmlns:a16="http://schemas.microsoft.com/office/drawing/2014/main" id="{94368BEE-CF7B-4FDD-9F81-840C3863644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37386" y="5068506"/>
                <a:ext cx="1815226" cy="968428"/>
              </a:xfrm>
              <a:prstGeom prst="roundRect">
                <a:avLst/>
              </a:prstGeom>
              <a:blipFill>
                <a:blip r:embed="rId8"/>
                <a:stretch>
                  <a:fillRect/>
                </a:stretch>
              </a:blipFill>
              <a:ln w="285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平行四边形 35">
                <a:extLst>
                  <a:ext uri="{FF2B5EF4-FFF2-40B4-BE49-F238E27FC236}">
                    <a16:creationId xmlns:a16="http://schemas.microsoft.com/office/drawing/2014/main" id="{0C3DA0BE-3FB7-4423-938C-BA32868DB465}"/>
                  </a:ext>
                </a:extLst>
              </p:cNvPr>
              <p:cNvSpPr/>
              <p:nvPr/>
            </p:nvSpPr>
            <p:spPr>
              <a:xfrm>
                <a:off x="93719" y="5062290"/>
                <a:ext cx="1216152" cy="914400"/>
              </a:xfrm>
              <a:prstGeom prst="parallelogram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𝒙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36" name="平行四边形 35">
                <a:extLst>
                  <a:ext uri="{FF2B5EF4-FFF2-40B4-BE49-F238E27FC236}">
                    <a16:creationId xmlns:a16="http://schemas.microsoft.com/office/drawing/2014/main" id="{0C3DA0BE-3FB7-4423-938C-BA32868DB46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719" y="5062290"/>
                <a:ext cx="1216152" cy="914400"/>
              </a:xfrm>
              <a:prstGeom prst="parallelogram">
                <a:avLst/>
              </a:prstGeom>
              <a:blipFill>
                <a:blip r:embed="rId9"/>
                <a:stretch>
                  <a:fillRect/>
                </a:stretch>
              </a:blipFill>
              <a:ln w="285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C05CBE70-4706-48DC-A8A1-D6CE46306F45}"/>
              </a:ext>
            </a:extLst>
          </p:cNvPr>
          <p:cNvCxnSpPr>
            <a:cxnSpLocks/>
          </p:cNvCxnSpPr>
          <p:nvPr/>
        </p:nvCxnSpPr>
        <p:spPr>
          <a:xfrm>
            <a:off x="1195571" y="5550408"/>
            <a:ext cx="736157" cy="0"/>
          </a:xfrm>
          <a:prstGeom prst="straightConnector1">
            <a:avLst/>
          </a:prstGeom>
          <a:solidFill>
            <a:srgbClr val="C6D7FF"/>
          </a:solidFill>
          <a:ln w="2540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8CB1CA2B-684F-4BEE-AD1F-713B2A5EB82C}"/>
              </a:ext>
            </a:extLst>
          </p:cNvPr>
          <p:cNvSpPr txBox="1"/>
          <p:nvPr/>
        </p:nvSpPr>
        <p:spPr>
          <a:xfrm>
            <a:off x="8666029" y="5351050"/>
            <a:ext cx="1233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与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0.5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比较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88482ADE-160E-4F8D-8CD6-495916FC1B64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F88C2901-7F26-4408-A75F-E6AB699C94FE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逻辑回归伪代码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514114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EF28623-EEA8-4D76-9290-62A1731CC6DE}"/>
              </a:ext>
            </a:extLst>
          </p:cNvPr>
          <p:cNvSpPr txBox="1"/>
          <p:nvPr/>
        </p:nvSpPr>
        <p:spPr>
          <a:xfrm>
            <a:off x="475073" y="991838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ea typeface="微软雅黑" panose="020B0503020204020204" pitchFamily="34" charset="-122"/>
              </a:rPr>
              <a:t>逻辑回归模型测试伪代码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表格 2">
                <a:extLst>
                  <a:ext uri="{FF2B5EF4-FFF2-40B4-BE49-F238E27FC236}">
                    <a16:creationId xmlns:a16="http://schemas.microsoft.com/office/drawing/2014/main" id="{57944056-D41D-4CF9-BD45-3585A55832D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30515661"/>
                  </p:ext>
                </p:extLst>
              </p:nvPr>
            </p:nvGraphicFramePr>
            <p:xfrm>
              <a:off x="475073" y="1453503"/>
              <a:ext cx="11394254" cy="26060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394254">
                      <a:extLst>
                        <a:ext uri="{9D8B030D-6E8A-4147-A177-3AD203B41FA5}">
                          <a16:colId xmlns:a16="http://schemas.microsoft.com/office/drawing/2014/main" val="147730996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zh-CN" altLang="en-US" sz="2400" b="1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输入</a:t>
                          </a:r>
                          <a:r>
                            <a:rPr lang="en-US" altLang="zh-CN" sz="2400" b="1" dirty="0">
                              <a:solidFill>
                                <a:schemeClr val="tx1"/>
                              </a:solidFill>
                              <a:ea typeface="微软雅黑" panose="020B0503020204020204" pitchFamily="34" charset="-122"/>
                            </a:rPr>
                            <a:t>: 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线性模型参数</a:t>
                          </a:r>
                          <a14:m>
                            <m:oMath xmlns:m="http://schemas.openxmlformats.org/officeDocument/2006/math">
                              <m:r>
                                <a:rPr lang="zh-CN" altLang="en-US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oMath>
                          </a14:m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，测试样本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楷体" panose="02010609060101010101" pitchFamily="49" charset="-122"/>
                                </a:rPr>
                                <m:t>𝒙</m:t>
                              </m:r>
                            </m:oMath>
                          </a14:m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</a:rPr>
                            <a:t>。</a:t>
                          </a:r>
                          <a:endParaRPr lang="en-CA" sz="2400" b="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r>
                            <a:rPr lang="zh-CN" altLang="en-US" sz="2400" b="1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输出</a:t>
                          </a:r>
                          <a:r>
                            <a:rPr lang="en-US" altLang="zh-CN" sz="2400" b="1" dirty="0">
                              <a:solidFill>
                                <a:schemeClr val="tx1"/>
                              </a:solidFill>
                            </a:rPr>
                            <a:t>: </a:t>
                          </a:r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测试样本预测标签。</a:t>
                          </a:r>
                          <a:r>
                            <a:rPr lang="en-US" altLang="zh-CN" sz="2400" b="0" baseline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 </a:t>
                          </a:r>
                          <a:endParaRPr lang="en-CA" sz="2400" b="0" dirty="0"/>
                        </a:p>
                      </a:txBody>
                      <a:tcPr>
                        <a:solidFill>
                          <a:srgbClr val="E6E6E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553333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r>
                            <a:rPr lang="en-US" altLang="zh-CN" sz="2400" b="0" dirty="0">
                              <a:solidFill>
                                <a:srgbClr val="0000FF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(1)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p>
                                <m:sSupPr>
                                  <m:ctrlP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[</m:t>
                                  </m:r>
                                  <m:sSup>
                                    <m:sSupPr>
                                      <m:ctrlPr>
                                        <a:rPr lang="en-US" altLang="zh-CN" sz="2400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2400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p>
                                      <m:r>
                                        <a:rPr lang="en-US" altLang="zh-CN" sz="2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]</m:t>
                                  </m:r>
                                </m:e>
                                <m:sup>
                                  <m: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</m:oMath>
                          </a14:m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</a:rPr>
                            <a:t>。</a:t>
                          </a:r>
                          <a:endParaRPr lang="en-US" altLang="zh-CN" sz="2400" b="0" dirty="0">
                            <a:solidFill>
                              <a:schemeClr val="tx1"/>
                            </a:solidFill>
                            <a:latin typeface="楷体" panose="02010609060101010101" pitchFamily="49" charset="-122"/>
                            <a:ea typeface="楷体" panose="02010609060101010101" pitchFamily="49" charset="-122"/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r>
                            <a:rPr lang="en-US" altLang="zh-CN" sz="2400" b="0" kern="1200" dirty="0">
                              <a:solidFill>
                                <a:srgbClr val="0000FF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  <a:cs typeface="+mn-cs"/>
                            </a:rPr>
                            <a:t>(2) </a:t>
                          </a:r>
                          <a:r>
                            <a:rPr lang="zh-CN" altLang="en-US" sz="2400" b="0" kern="120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  <a:cs typeface="+mn-cs"/>
                            </a:rPr>
                            <a:t>计算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p>
                                  <m: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oMath>
                          </a14:m>
                          <a:r>
                            <a:rPr lang="zh-CN" altLang="en-US" sz="2400" b="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</a:rPr>
                            <a:t>。</a:t>
                          </a:r>
                          <a:endParaRPr lang="en-US" altLang="zh-CN" sz="2400" b="0" dirty="0">
                            <a:solidFill>
                              <a:schemeClr val="tx1"/>
                            </a:solidFill>
                            <a:latin typeface="楷体" panose="02010609060101010101" pitchFamily="49" charset="-122"/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r>
                            <a:rPr lang="en-US" altLang="zh-CN" sz="2400" b="0" kern="1200" dirty="0">
                              <a:solidFill>
                                <a:srgbClr val="0000FF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  <a:cs typeface="+mn-cs"/>
                            </a:rPr>
                            <a:t>(3) </a:t>
                          </a:r>
                          <a:r>
                            <a:rPr lang="zh-CN" altLang="en-US" sz="2400" b="0" kern="120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  <a:cs typeface="+mn-cs"/>
                            </a:rPr>
                            <a:t>如果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p>
                                  <m: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&gt;0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  <a:cs typeface="+mn-cs"/>
                            </a:rPr>
                            <a:t>,</a:t>
                          </a:r>
                          <a:r>
                            <a:rPr lang="en-US" altLang="zh-CN" sz="2400" b="1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acc>
                                <m:accPr>
                                  <m:chr m:val="̂"/>
                                  <m:ctrlP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  <a:cs typeface="+mn-cs"/>
                            </a:rPr>
                            <a:t>;</a:t>
                          </a:r>
                          <a:r>
                            <a:rPr lang="zh-CN" altLang="en-US" sz="2400" b="0" kern="120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  <a:cs typeface="+mn-cs"/>
                            </a:rPr>
                            <a:t>如果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p>
                                  <m: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&lt;0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  <a:cs typeface="+mn-cs"/>
                            </a:rPr>
                            <a:t>,</a:t>
                          </a:r>
                          <a:r>
                            <a:rPr lang="en-US" altLang="zh-CN" sz="2400" b="1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acc>
                                <m:accPr>
                                  <m:chr m:val="̂"/>
                                  <m:ctrlP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  <m:r>
                                <a:rPr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oMath>
                          </a14:m>
                          <a:r>
                            <a:rPr lang="zh-CN" altLang="en-US" sz="2400" b="0" kern="120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  <a:cs typeface="+mn-cs"/>
                            </a:rPr>
                            <a:t>。</a:t>
                          </a:r>
                          <a:endParaRPr lang="en-US" altLang="zh-CN" sz="2400" b="0" kern="1200" dirty="0">
                            <a:solidFill>
                              <a:schemeClr val="tx1"/>
                            </a:solidFill>
                            <a:latin typeface="楷体" panose="02010609060101010101" pitchFamily="49" charset="-122"/>
                            <a:ea typeface="楷体" panose="02010609060101010101" pitchFamily="49" charset="-122"/>
                            <a:cs typeface="+mn-cs"/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r>
                            <a:rPr lang="en-US" altLang="zh-CN" sz="2400" b="0" kern="1200" dirty="0">
                              <a:solidFill>
                                <a:srgbClr val="0000FF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  <a:cs typeface="+mn-cs"/>
                            </a:rPr>
                            <a:t>(4) </a:t>
                          </a:r>
                          <a:r>
                            <a:rPr lang="zh-CN" altLang="en-US" sz="2400" b="0" kern="120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  <a:cs typeface="+mn-cs"/>
                            </a:rPr>
                            <a:t>返回</a:t>
                          </a:r>
                          <a14:m>
                            <m:oMath xmlns:m="http://schemas.openxmlformats.org/officeDocument/2006/math">
                              <m:acc>
                                <m:accPr>
                                  <m:chr m:val="̂"/>
                                  <m:ctrlPr>
                                    <a:rPr lang="en-US" altLang="zh-CN" sz="2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oMath>
                          </a14:m>
                          <a:r>
                            <a:rPr lang="zh-CN" altLang="en-US" sz="2400" b="0" kern="1200" dirty="0">
                              <a:solidFill>
                                <a:schemeClr val="tx1"/>
                              </a:solidFill>
                              <a:latin typeface="楷体" panose="02010609060101010101" pitchFamily="49" charset="-122"/>
                              <a:ea typeface="楷体" panose="02010609060101010101" pitchFamily="49" charset="-122"/>
                              <a:cs typeface="+mn-cs"/>
                            </a:rPr>
                            <a:t>。</a:t>
                          </a:r>
                          <a:endParaRPr lang="en-US" altLang="zh-CN" sz="2400" b="0" kern="1200" dirty="0">
                            <a:solidFill>
                              <a:schemeClr val="tx1"/>
                            </a:solidFill>
                            <a:latin typeface="楷体" panose="02010609060101010101" pitchFamily="49" charset="-122"/>
                            <a:ea typeface="楷体" panose="02010609060101010101" pitchFamily="49" charset="-122"/>
                            <a:cs typeface="+mn-cs"/>
                          </a:endParaRPr>
                        </a:p>
                      </a:txBody>
                      <a:tcPr>
                        <a:solidFill>
                          <a:srgbClr val="E6E6E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124093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表格 2">
                <a:extLst>
                  <a:ext uri="{FF2B5EF4-FFF2-40B4-BE49-F238E27FC236}">
                    <a16:creationId xmlns:a16="http://schemas.microsoft.com/office/drawing/2014/main" id="{57944056-D41D-4CF9-BD45-3585A55832D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30515661"/>
                  </p:ext>
                </p:extLst>
              </p:nvPr>
            </p:nvGraphicFramePr>
            <p:xfrm>
              <a:off x="475073" y="1453503"/>
              <a:ext cx="11394254" cy="26060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394254">
                      <a:extLst>
                        <a:ext uri="{9D8B030D-6E8A-4147-A177-3AD203B41FA5}">
                          <a16:colId xmlns:a16="http://schemas.microsoft.com/office/drawing/2014/main" val="1477309961"/>
                        </a:ext>
                      </a:extLst>
                    </a:gridCol>
                  </a:tblGrid>
                  <a:tr h="8229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53" t="-8889" r="-214" b="-23185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55333386"/>
                      </a:ext>
                    </a:extLst>
                  </a:tr>
                  <a:tr h="17830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53" t="-50171" r="-214" b="-68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1240938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流程图: 决策 42">
                <a:extLst>
                  <a:ext uri="{FF2B5EF4-FFF2-40B4-BE49-F238E27FC236}">
                    <a16:creationId xmlns:a16="http://schemas.microsoft.com/office/drawing/2014/main" id="{79B9A7FC-A3C1-4500-B457-CDE0A3366CFF}"/>
                  </a:ext>
                </a:extLst>
              </p:cNvPr>
              <p:cNvSpPr/>
              <p:nvPr/>
            </p:nvSpPr>
            <p:spPr>
              <a:xfrm>
                <a:off x="7385662" y="4220261"/>
                <a:ext cx="2278972" cy="1427530"/>
              </a:xfrm>
              <a:prstGeom prst="flowChartDecision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2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p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2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sz="2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≶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43" name="流程图: 决策 42">
                <a:extLst>
                  <a:ext uri="{FF2B5EF4-FFF2-40B4-BE49-F238E27FC236}">
                    <a16:creationId xmlns:a16="http://schemas.microsoft.com/office/drawing/2014/main" id="{79B9A7FC-A3C1-4500-B457-CDE0A3366C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85662" y="4220261"/>
                <a:ext cx="2278972" cy="1427530"/>
              </a:xfrm>
              <a:prstGeom prst="flowChartDecision">
                <a:avLst/>
              </a:prstGeom>
              <a:blipFill>
                <a:blip r:embed="rId4"/>
                <a:stretch>
                  <a:fillRect/>
                </a:stretch>
              </a:blipFill>
              <a:ln w="285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A71EB9FD-E1B4-4462-9320-EAE9D91BECC0}"/>
              </a:ext>
            </a:extLst>
          </p:cNvPr>
          <p:cNvCxnSpPr>
            <a:endCxn id="53" idx="1"/>
          </p:cNvCxnSpPr>
          <p:nvPr/>
        </p:nvCxnSpPr>
        <p:spPr>
          <a:xfrm>
            <a:off x="4014193" y="4905656"/>
            <a:ext cx="727027" cy="0"/>
          </a:xfrm>
          <a:prstGeom prst="straightConnector1">
            <a:avLst/>
          </a:prstGeom>
          <a:solidFill>
            <a:srgbClr val="C6D7FF"/>
          </a:solidFill>
          <a:ln w="2540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4851B03C-174A-40BB-A797-D1E93E735900}"/>
              </a:ext>
            </a:extLst>
          </p:cNvPr>
          <p:cNvCxnSpPr/>
          <p:nvPr/>
        </p:nvCxnSpPr>
        <p:spPr>
          <a:xfrm>
            <a:off x="6573289" y="4924543"/>
            <a:ext cx="800598" cy="0"/>
          </a:xfrm>
          <a:prstGeom prst="straightConnector1">
            <a:avLst/>
          </a:prstGeom>
          <a:solidFill>
            <a:srgbClr val="C6D7FF"/>
          </a:solidFill>
          <a:ln w="2540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29EA4E4E-2547-4E1A-AA4B-ADC526735965}"/>
              </a:ext>
            </a:extLst>
          </p:cNvPr>
          <p:cNvCxnSpPr>
            <a:cxnSpLocks/>
          </p:cNvCxnSpPr>
          <p:nvPr/>
        </p:nvCxnSpPr>
        <p:spPr>
          <a:xfrm flipV="1">
            <a:off x="9664633" y="4937760"/>
            <a:ext cx="1014984" cy="2"/>
          </a:xfrm>
          <a:prstGeom prst="straightConnector1">
            <a:avLst/>
          </a:prstGeom>
          <a:solidFill>
            <a:srgbClr val="C6D7FF"/>
          </a:solidFill>
          <a:ln w="2540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>
            <a:extLst>
              <a:ext uri="{FF2B5EF4-FFF2-40B4-BE49-F238E27FC236}">
                <a16:creationId xmlns:a16="http://schemas.microsoft.com/office/drawing/2014/main" id="{9AF405DD-474F-474A-9334-DF49898B2A98}"/>
              </a:ext>
            </a:extLst>
          </p:cNvPr>
          <p:cNvSpPr/>
          <p:nvPr/>
        </p:nvSpPr>
        <p:spPr>
          <a:xfrm>
            <a:off x="9845824" y="4529744"/>
            <a:ext cx="55816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+mj-lt"/>
                <a:ea typeface="微软雅黑" panose="020B0503020204020204" pitchFamily="34" charset="-122"/>
              </a:rPr>
              <a:t>&gt; 0</a:t>
            </a:r>
            <a:endParaRPr lang="en-US" sz="2400" b="1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流程图: 可选过程 47">
                <a:extLst>
                  <a:ext uri="{FF2B5EF4-FFF2-40B4-BE49-F238E27FC236}">
                    <a16:creationId xmlns:a16="http://schemas.microsoft.com/office/drawing/2014/main" id="{D21625A3-5ADE-4B38-9480-09F20017C996}"/>
                  </a:ext>
                </a:extLst>
              </p:cNvPr>
              <p:cNvSpPr/>
              <p:nvPr/>
            </p:nvSpPr>
            <p:spPr>
              <a:xfrm>
                <a:off x="10695706" y="4517629"/>
                <a:ext cx="1172422" cy="853157"/>
              </a:xfrm>
              <a:prstGeom prst="flowChartAlternateProcess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zh-CN" sz="2400" b="1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4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altLang="zh-CN" sz="2400" b="1" dirty="0">
                    <a:solidFill>
                      <a:schemeClr val="tx1"/>
                    </a:solidFill>
                    <a:latin typeface="+mj-lt"/>
                    <a:ea typeface="微软雅黑" panose="020B0503020204020204" pitchFamily="34" charset="-122"/>
                  </a:rPr>
                  <a:t> = 1</a:t>
                </a:r>
                <a:endParaRPr lang="en-US" sz="2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48" name="流程图: 可选过程 47">
                <a:extLst>
                  <a:ext uri="{FF2B5EF4-FFF2-40B4-BE49-F238E27FC236}">
                    <a16:creationId xmlns:a16="http://schemas.microsoft.com/office/drawing/2014/main" id="{D21625A3-5ADE-4B38-9480-09F20017C9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95706" y="4517629"/>
                <a:ext cx="1172422" cy="853157"/>
              </a:xfrm>
              <a:prstGeom prst="flowChartAlternateProcess">
                <a:avLst/>
              </a:prstGeom>
              <a:blipFill>
                <a:blip r:embed="rId5"/>
                <a:stretch>
                  <a:fillRect/>
                </a:stretch>
              </a:blipFill>
              <a:ln w="285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9" name="肘形连接符 33">
            <a:extLst>
              <a:ext uri="{FF2B5EF4-FFF2-40B4-BE49-F238E27FC236}">
                <a16:creationId xmlns:a16="http://schemas.microsoft.com/office/drawing/2014/main" id="{28885D46-C3B3-4BB4-BCA8-4A93526B73D6}"/>
              </a:ext>
            </a:extLst>
          </p:cNvPr>
          <p:cNvCxnSpPr>
            <a:cxnSpLocks/>
            <a:stCxn id="43" idx="2"/>
          </p:cNvCxnSpPr>
          <p:nvPr/>
        </p:nvCxnSpPr>
        <p:spPr>
          <a:xfrm rot="16200000" flipH="1">
            <a:off x="9294755" y="4878183"/>
            <a:ext cx="632546" cy="2171760"/>
          </a:xfrm>
          <a:prstGeom prst="bentConnector2">
            <a:avLst/>
          </a:prstGeom>
          <a:solidFill>
            <a:srgbClr val="C6D7FF"/>
          </a:solidFill>
          <a:ln w="2540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流程图: 可选过程 49">
                <a:extLst>
                  <a:ext uri="{FF2B5EF4-FFF2-40B4-BE49-F238E27FC236}">
                    <a16:creationId xmlns:a16="http://schemas.microsoft.com/office/drawing/2014/main" id="{1BFD414F-DDAD-4700-A94D-BE90EB272BF7}"/>
                  </a:ext>
                </a:extLst>
              </p:cNvPr>
              <p:cNvSpPr/>
              <p:nvPr/>
            </p:nvSpPr>
            <p:spPr>
              <a:xfrm>
                <a:off x="10696905" y="5853562"/>
                <a:ext cx="1172422" cy="853157"/>
              </a:xfrm>
              <a:prstGeom prst="flowChartAlternateProcess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zh-CN" sz="2400" b="1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4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altLang="zh-CN" sz="2400" b="1" dirty="0">
                    <a:solidFill>
                      <a:schemeClr val="tx1"/>
                    </a:solidFill>
                    <a:latin typeface="+mj-lt"/>
                    <a:ea typeface="微软雅黑" panose="020B0503020204020204" pitchFamily="34" charset="-122"/>
                  </a:rPr>
                  <a:t> = 0</a:t>
                </a:r>
                <a:endParaRPr lang="en-US" sz="2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50" name="流程图: 可选过程 49">
                <a:extLst>
                  <a:ext uri="{FF2B5EF4-FFF2-40B4-BE49-F238E27FC236}">
                    <a16:creationId xmlns:a16="http://schemas.microsoft.com/office/drawing/2014/main" id="{1BFD414F-DDAD-4700-A94D-BE90EB272BF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96905" y="5853562"/>
                <a:ext cx="1172422" cy="853157"/>
              </a:xfrm>
              <a:prstGeom prst="flowChartAlternateProcess">
                <a:avLst/>
              </a:prstGeom>
              <a:blipFill>
                <a:blip r:embed="rId6"/>
                <a:stretch>
                  <a:fillRect/>
                </a:stretch>
              </a:blipFill>
              <a:ln w="285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矩形 50">
            <a:extLst>
              <a:ext uri="{FF2B5EF4-FFF2-40B4-BE49-F238E27FC236}">
                <a16:creationId xmlns:a16="http://schemas.microsoft.com/office/drawing/2014/main" id="{C00408D0-EEBA-4210-9558-19C22B8B7F40}"/>
              </a:ext>
            </a:extLst>
          </p:cNvPr>
          <p:cNvSpPr/>
          <p:nvPr/>
        </p:nvSpPr>
        <p:spPr>
          <a:xfrm>
            <a:off x="9311091" y="5886349"/>
            <a:ext cx="62709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+mj-lt"/>
                <a:ea typeface="微软雅黑" panose="020B0503020204020204" pitchFamily="34" charset="-122"/>
              </a:rPr>
              <a:t>&lt; 0</a:t>
            </a:r>
            <a:endParaRPr lang="en-US" sz="2400" b="1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圆角矩形 5">
                <a:extLst>
                  <a:ext uri="{FF2B5EF4-FFF2-40B4-BE49-F238E27FC236}">
                    <a16:creationId xmlns:a16="http://schemas.microsoft.com/office/drawing/2014/main" id="{8E992825-6E01-4433-9561-C1BA9B21929B}"/>
                  </a:ext>
                </a:extLst>
              </p:cNvPr>
              <p:cNvSpPr/>
              <p:nvPr/>
            </p:nvSpPr>
            <p:spPr>
              <a:xfrm>
                <a:off x="2023018" y="4283068"/>
                <a:ext cx="1964743" cy="1273368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zh-CN" sz="24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[</m:t>
                          </m:r>
                          <m:sSup>
                            <m:sSupPr>
                              <m:ctrlPr>
                                <a:rPr lang="en-US" altLang="zh-CN" sz="24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p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  <m:sup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en-US" altLang="zh-CN" sz="2400" b="1" dirty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mc:Choice>
        <mc:Fallback xmlns="">
          <p:sp>
            <p:nvSpPr>
              <p:cNvPr id="52" name="圆角矩形 5">
                <a:extLst>
                  <a:ext uri="{FF2B5EF4-FFF2-40B4-BE49-F238E27FC236}">
                    <a16:creationId xmlns:a16="http://schemas.microsoft.com/office/drawing/2014/main" id="{8E992825-6E01-4433-9561-C1BA9B2192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23018" y="4283068"/>
                <a:ext cx="1964743" cy="1273368"/>
              </a:xfrm>
              <a:prstGeom prst="roundRect">
                <a:avLst/>
              </a:prstGeom>
              <a:blipFill>
                <a:blip r:embed="rId7"/>
                <a:stretch>
                  <a:fillRect/>
                </a:stretch>
              </a:blipFill>
              <a:ln w="285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圆角矩形 23">
                <a:extLst>
                  <a:ext uri="{FF2B5EF4-FFF2-40B4-BE49-F238E27FC236}">
                    <a16:creationId xmlns:a16="http://schemas.microsoft.com/office/drawing/2014/main" id="{DC130119-368C-4F98-9069-2584147F09E5}"/>
                  </a:ext>
                </a:extLst>
              </p:cNvPr>
              <p:cNvSpPr/>
              <p:nvPr/>
            </p:nvSpPr>
            <p:spPr>
              <a:xfrm>
                <a:off x="4741220" y="4283068"/>
                <a:ext cx="1828800" cy="1273368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计算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zh-CN" alt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𝝎</m:t>
                        </m:r>
                      </m:e>
                      <m:sup>
                        <m:r>
                          <a:rPr lang="en-US" altLang="zh-CN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altLang="zh-CN" sz="24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US" sz="2400" b="1" dirty="0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            </a:t>
                </a:r>
              </a:p>
            </p:txBody>
          </p:sp>
        </mc:Choice>
        <mc:Fallback xmlns="">
          <p:sp>
            <p:nvSpPr>
              <p:cNvPr id="53" name="圆角矩形 23">
                <a:extLst>
                  <a:ext uri="{FF2B5EF4-FFF2-40B4-BE49-F238E27FC236}">
                    <a16:creationId xmlns:a16="http://schemas.microsoft.com/office/drawing/2014/main" id="{DC130119-368C-4F98-9069-2584147F09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1220" y="4283068"/>
                <a:ext cx="1828800" cy="1273368"/>
              </a:xfrm>
              <a:prstGeom prst="roundRect">
                <a:avLst/>
              </a:prstGeom>
              <a:blipFill>
                <a:blip r:embed="rId8"/>
                <a:stretch>
                  <a:fillRect/>
                </a:stretch>
              </a:blipFill>
              <a:ln w="285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平行四边形 53">
                <a:extLst>
                  <a:ext uri="{FF2B5EF4-FFF2-40B4-BE49-F238E27FC236}">
                    <a16:creationId xmlns:a16="http://schemas.microsoft.com/office/drawing/2014/main" id="{F595AB59-7C99-4084-9299-04BEE0A3F038}"/>
                  </a:ext>
                </a:extLst>
              </p:cNvPr>
              <p:cNvSpPr/>
              <p:nvPr/>
            </p:nvSpPr>
            <p:spPr>
              <a:xfrm>
                <a:off x="52932" y="4283068"/>
                <a:ext cx="1216152" cy="1271016"/>
              </a:xfrm>
              <a:prstGeom prst="parallelogram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𝒙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54" name="平行四边形 53">
                <a:extLst>
                  <a:ext uri="{FF2B5EF4-FFF2-40B4-BE49-F238E27FC236}">
                    <a16:creationId xmlns:a16="http://schemas.microsoft.com/office/drawing/2014/main" id="{F595AB59-7C99-4084-9299-04BEE0A3F03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32" y="4283068"/>
                <a:ext cx="1216152" cy="1271016"/>
              </a:xfrm>
              <a:prstGeom prst="parallelogram">
                <a:avLst/>
              </a:prstGeom>
              <a:blipFill>
                <a:blip r:embed="rId9"/>
                <a:stretch>
                  <a:fillRect/>
                </a:stretch>
              </a:blipFill>
              <a:ln w="285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D683D9D8-2DF2-4C15-841B-FADFE4EBB236}"/>
              </a:ext>
            </a:extLst>
          </p:cNvPr>
          <p:cNvCxnSpPr>
            <a:cxnSpLocks/>
          </p:cNvCxnSpPr>
          <p:nvPr/>
        </p:nvCxnSpPr>
        <p:spPr>
          <a:xfrm>
            <a:off x="1117065" y="4910328"/>
            <a:ext cx="905953" cy="1176"/>
          </a:xfrm>
          <a:prstGeom prst="straightConnector1">
            <a:avLst/>
          </a:prstGeom>
          <a:solidFill>
            <a:srgbClr val="C6D7FF"/>
          </a:solidFill>
          <a:ln w="2540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7858102A-A373-4EFA-B404-0FA26AE12F84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059495F-9317-422C-823E-0B0D5DBD4667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逻辑回归伪代码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146396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BBFE87B1-CA44-46BB-9FCE-E95CB8823F01}"/>
              </a:ext>
            </a:extLst>
          </p:cNvPr>
          <p:cNvGrpSpPr/>
          <p:nvPr/>
        </p:nvGrpSpPr>
        <p:grpSpPr>
          <a:xfrm>
            <a:off x="578107" y="1325418"/>
            <a:ext cx="9212434" cy="535518"/>
            <a:chOff x="1018729" y="1358147"/>
            <a:chExt cx="9212434" cy="53551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矩形: 圆角 8">
                  <a:extLst>
                    <a:ext uri="{FF2B5EF4-FFF2-40B4-BE49-F238E27FC236}">
                      <a16:creationId xmlns:a16="http://schemas.microsoft.com/office/drawing/2014/main" id="{830F6014-F7BA-48F9-B961-1AD9788002B4}"/>
                    </a:ext>
                  </a:extLst>
                </p:cNvPr>
                <p:cNvSpPr/>
                <p:nvPr/>
              </p:nvSpPr>
              <p:spPr>
                <a:xfrm>
                  <a:off x="1018729" y="1358147"/>
                  <a:ext cx="4310652" cy="535518"/>
                </a:xfrm>
                <a:prstGeom prst="roundRect">
                  <a:avLst/>
                </a:prstGeom>
                <a:solidFill>
                  <a:srgbClr val="C6D7FF"/>
                </a:solidFill>
                <a:ln w="190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40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𝑌</m:t>
                            </m:r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e>
                          <m:e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zh-CN" altLang="en-US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𝝎</m:t>
                            </m:r>
                          </m:e>
                        </m:d>
                        <m:r>
                          <a:rPr lang="en-US" altLang="zh-CN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zh-CN" alt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  <m:r>
                          <a:rPr lang="en-US" altLang="zh-CN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zh-CN" altLang="en-US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𝝎</m:t>
                            </m:r>
                          </m:e>
                          <m:sup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altLang="zh-CN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altLang="zh-CN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zh-CN" altLang="en-US" sz="2400" dirty="0">
                    <a:solidFill>
                      <a:schemeClr val="tx1"/>
                    </a:solidFill>
                    <a:ea typeface="微软雅黑" panose="020B0503020204020204" pitchFamily="34" charset="-122"/>
                  </a:endParaRPr>
                </a:p>
              </p:txBody>
            </p:sp>
          </mc:Choice>
          <mc:Fallback xmlns="">
            <p:sp>
              <p:nvSpPr>
                <p:cNvPr id="9" name="矩形: 圆角 8">
                  <a:extLst>
                    <a:ext uri="{FF2B5EF4-FFF2-40B4-BE49-F238E27FC236}">
                      <a16:creationId xmlns:a16="http://schemas.microsoft.com/office/drawing/2014/main" id="{830F6014-F7BA-48F9-B961-1AD9788002B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18729" y="1358147"/>
                  <a:ext cx="4310652" cy="535518"/>
                </a:xfrm>
                <a:prstGeom prst="roundRect">
                  <a:avLst/>
                </a:prstGeom>
                <a:blipFill>
                  <a:blip r:embed="rId3"/>
                  <a:stretch>
                    <a:fillRect b="-9091"/>
                  </a:stretch>
                </a:blipFill>
                <a:ln w="19050">
                  <a:noFill/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矩形: 圆角 14">
                  <a:extLst>
                    <a:ext uri="{FF2B5EF4-FFF2-40B4-BE49-F238E27FC236}">
                      <a16:creationId xmlns:a16="http://schemas.microsoft.com/office/drawing/2014/main" id="{6E5CEE2E-3461-4327-9880-DFBFF6158567}"/>
                    </a:ext>
                  </a:extLst>
                </p:cNvPr>
                <p:cNvSpPr/>
                <p:nvPr/>
              </p:nvSpPr>
              <p:spPr>
                <a:xfrm>
                  <a:off x="5920510" y="1358147"/>
                  <a:ext cx="4310653" cy="535518"/>
                </a:xfrm>
                <a:prstGeom prst="roundRect">
                  <a:avLst/>
                </a:prstGeom>
                <a:solidFill>
                  <a:srgbClr val="C6D7FF"/>
                </a:solidFill>
                <a:ln w="190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𝑌</m:t>
                            </m:r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=0</m:t>
                            </m:r>
                          </m:e>
                          <m:e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zh-CN" altLang="en-US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𝝎</m:t>
                            </m:r>
                          </m:e>
                        </m:d>
                        <m:r>
                          <a:rPr lang="en-US" altLang="zh-CN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=1 − </m:t>
                        </m:r>
                        <m:r>
                          <a:rPr lang="zh-CN" alt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  <m:r>
                          <a:rPr lang="en-US" altLang="zh-CN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zh-CN" altLang="en-US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𝝎</m:t>
                            </m:r>
                          </m:e>
                          <m:sup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altLang="zh-CN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altLang="zh-CN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zh-CN" altLang="en-US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微软雅黑" panose="020B0503020204020204" pitchFamily="34" charset="-122"/>
                  </a:endParaRPr>
                </a:p>
              </p:txBody>
            </p:sp>
          </mc:Choice>
          <mc:Fallback xmlns="">
            <p:sp>
              <p:nvSpPr>
                <p:cNvPr id="15" name="矩形: 圆角 14">
                  <a:extLst>
                    <a:ext uri="{FF2B5EF4-FFF2-40B4-BE49-F238E27FC236}">
                      <a16:creationId xmlns:a16="http://schemas.microsoft.com/office/drawing/2014/main" id="{6E5CEE2E-3461-4327-9880-DFBFF615856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20510" y="1358147"/>
                  <a:ext cx="4310653" cy="535518"/>
                </a:xfrm>
                <a:prstGeom prst="roundRect">
                  <a:avLst/>
                </a:prstGeom>
                <a:blipFill>
                  <a:blip r:embed="rId4"/>
                  <a:stretch>
                    <a:fillRect b="-11364"/>
                  </a:stretch>
                </a:blipFill>
                <a:ln w="19050">
                  <a:noFill/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矩形: 圆角 15">
                <a:extLst>
                  <a:ext uri="{FF2B5EF4-FFF2-40B4-BE49-F238E27FC236}">
                    <a16:creationId xmlns:a16="http://schemas.microsoft.com/office/drawing/2014/main" id="{CD0CC033-3B5C-42D1-80A3-3DA3F5BAF37F}"/>
                  </a:ext>
                </a:extLst>
              </p:cNvPr>
              <p:cNvSpPr/>
              <p:nvPr/>
            </p:nvSpPr>
            <p:spPr>
              <a:xfrm>
                <a:off x="1311569" y="2281382"/>
                <a:ext cx="7740070" cy="1429386"/>
              </a:xfrm>
              <a:prstGeom prst="roundRect">
                <a:avLst/>
              </a:prstGeom>
              <a:solidFill>
                <a:srgbClr val="C6D7FF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24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altLang="zh-CN" sz="2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  <m:e>
                              <m:r>
                                <a:rPr lang="en-US" altLang="zh-CN" sz="2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altLang="zh-CN" sz="2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zh-CN" altLang="en-US" sz="2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</m:d>
                        </m:num>
                        <m:den>
                          <m:r>
                            <a:rPr lang="en-US" altLang="zh-CN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altLang="zh-CN" sz="2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e>
                            <m:e>
                              <m:r>
                                <a:rPr lang="en-US" altLang="zh-CN" sz="2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altLang="zh-CN" sz="2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zh-CN" altLang="en-US" sz="2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</m:d>
                        </m:den>
                      </m:f>
                      <m:r>
                        <a:rPr lang="en-US" altLang="zh-CN" sz="2400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4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  <m:r>
                            <a:rPr lang="en-US" altLang="zh-CN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  <m:sup>
                              <m:r>
                                <a:rPr lang="en-US" altLang="zh-CN" sz="2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altLang="zh-CN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altLang="zh-CN" sz="240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zh-CN" altLang="en-US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  <m:r>
                            <a:rPr lang="en-US" altLang="zh-CN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  <m:sup>
                              <m:r>
                                <a:rPr lang="en-US" altLang="zh-CN" sz="2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altLang="zh-CN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altLang="zh-CN" sz="2400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4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en-US" altLang="zh-CN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2400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CN" sz="2400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sSup>
                                <m:sSupPr>
                                  <m:ctrlPr>
                                    <a:rPr lang="en-US" altLang="zh-CN" sz="24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400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p>
                                    <m:sSupPr>
                                      <m:ctrlPr>
                                        <a:rPr lang="en-US" altLang="zh-CN" sz="24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24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zh-CN" altLang="en-US" sz="24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𝝎</m:t>
                                      </m:r>
                                    </m:e>
                                    <m:sup>
                                      <m:r>
                                        <a:rPr lang="en-US" altLang="zh-CN" sz="24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altLang="zh-CN" sz="24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sup>
                              </m:sSup>
                            </m:den>
                          </m:f>
                        </m:num>
                        <m:den>
                          <m:r>
                            <a:rPr lang="en-US" altLang="zh-CN" sz="240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altLang="zh-CN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2400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CN" sz="2400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sSup>
                                <m:sSupPr>
                                  <m:ctrlPr>
                                    <a:rPr lang="en-US" altLang="zh-CN" sz="24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400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altLang="zh-CN" sz="2400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p>
                                    <m:sSupPr>
                                      <m:ctrlPr>
                                        <a:rPr lang="en-US" altLang="zh-CN" sz="24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zh-CN" altLang="en-US" sz="24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𝝎</m:t>
                                      </m:r>
                                    </m:e>
                                    <m:sup>
                                      <m:r>
                                        <a:rPr lang="en-US" altLang="zh-CN" sz="24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altLang="zh-CN" sz="24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sup>
                              </m:sSup>
                            </m:den>
                          </m:f>
                        </m:den>
                      </m:f>
                      <m:r>
                        <a:rPr lang="en-US" altLang="zh-CN" sz="2400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24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sSup>
                            <m:sSupPr>
                              <m:ctrlP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  <m:sup>
                              <m:r>
                                <a:rPr lang="en-US" altLang="zh-CN" sz="2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altLang="zh-CN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sup>
                      </m:sSup>
                    </m:oMath>
                  </m:oMathPara>
                </a14:m>
                <a:endParaRPr lang="zh-CN" altLang="en-US" sz="2400" dirty="0">
                  <a:solidFill>
                    <a:schemeClr val="tx1"/>
                  </a:solidFill>
                  <a:latin typeface="Cambria Math" panose="02040503050406030204" pitchFamily="18" charset="0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6" name="矩形: 圆角 15">
                <a:extLst>
                  <a:ext uri="{FF2B5EF4-FFF2-40B4-BE49-F238E27FC236}">
                    <a16:creationId xmlns:a16="http://schemas.microsoft.com/office/drawing/2014/main" id="{CD0CC033-3B5C-42D1-80A3-3DA3F5BAF3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1569" y="2281382"/>
                <a:ext cx="7740070" cy="1429386"/>
              </a:xfrm>
              <a:prstGeom prst="roundRect">
                <a:avLst/>
              </a:prstGeom>
              <a:blipFill>
                <a:blip r:embed="rId5"/>
                <a:stretch>
                  <a:fillRect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矩形: 圆角 16">
                <a:extLst>
                  <a:ext uri="{FF2B5EF4-FFF2-40B4-BE49-F238E27FC236}">
                    <a16:creationId xmlns:a16="http://schemas.microsoft.com/office/drawing/2014/main" id="{73C200A4-51F2-4C92-B8BE-5BFDA8EE74D7}"/>
                  </a:ext>
                </a:extLst>
              </p:cNvPr>
              <p:cNvSpPr/>
              <p:nvPr/>
            </p:nvSpPr>
            <p:spPr>
              <a:xfrm>
                <a:off x="1311569" y="4140140"/>
                <a:ext cx="7740070" cy="1059934"/>
              </a:xfrm>
              <a:prstGeom prst="roundRect">
                <a:avLst/>
              </a:prstGeom>
              <a:solidFill>
                <a:srgbClr val="C6D7FF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2400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r>
                        <a:rPr lang="en-US" altLang="zh-CN" sz="2400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𝑜𝑔</m:t>
                      </m:r>
                      <m:d>
                        <m:dPr>
                          <m:ctrlPr>
                            <a:rPr lang="en-US" altLang="zh-CN" sz="24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altLang="zh-CN" sz="2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2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altLang="zh-CN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4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altLang="zh-CN" sz="24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e>
                                <m:e>
                                  <m:r>
                                    <a:rPr lang="en-US" altLang="zh-CN" sz="24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  <m:r>
                                    <a:rPr lang="en-US" altLang="zh-CN" sz="24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zh-CN" altLang="en-US" sz="24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</m:d>
                            </m:num>
                            <m:den>
                              <m:r>
                                <a:rPr lang="en-US" altLang="zh-CN" sz="2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altLang="zh-CN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4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altLang="zh-CN" sz="24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=0</m:t>
                                  </m:r>
                                </m:e>
                                <m:e>
                                  <m:r>
                                    <a:rPr lang="en-US" altLang="zh-CN" sz="24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  <m:r>
                                    <a:rPr lang="en-US" altLang="zh-CN" sz="24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zh-CN" altLang="en-US" sz="24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</m:d>
                            </m:den>
                          </m:f>
                        </m:e>
                      </m:d>
                      <m:r>
                        <a:rPr lang="en-US" altLang="zh-CN" sz="2400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p>
                          <m:r>
                            <a:rPr lang="en-US" altLang="zh-CN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24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𝒙</m:t>
                      </m:r>
                    </m:oMath>
                  </m:oMathPara>
                </a14:m>
                <a:endParaRPr lang="zh-CN" altLang="en-US" sz="2400" dirty="0">
                  <a:solidFill>
                    <a:schemeClr val="tx1"/>
                  </a:solidFill>
                  <a:latin typeface="Cambria Math" panose="02040503050406030204" pitchFamily="18" charset="0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7" name="矩形: 圆角 16">
                <a:extLst>
                  <a:ext uri="{FF2B5EF4-FFF2-40B4-BE49-F238E27FC236}">
                    <a16:creationId xmlns:a16="http://schemas.microsoft.com/office/drawing/2014/main" id="{73C200A4-51F2-4C92-B8BE-5BFDA8EE74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1569" y="4140140"/>
                <a:ext cx="7740070" cy="1059934"/>
              </a:xfrm>
              <a:prstGeom prst="roundRect">
                <a:avLst/>
              </a:prstGeom>
              <a:blipFill>
                <a:blip r:embed="rId6"/>
                <a:stretch>
                  <a:fillRect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箭头: 下 4">
            <a:extLst>
              <a:ext uri="{FF2B5EF4-FFF2-40B4-BE49-F238E27FC236}">
                <a16:creationId xmlns:a16="http://schemas.microsoft.com/office/drawing/2014/main" id="{2E15EB5E-4D20-4A16-B8AF-C16A4547EFB7}"/>
              </a:ext>
            </a:extLst>
          </p:cNvPr>
          <p:cNvSpPr/>
          <p:nvPr/>
        </p:nvSpPr>
        <p:spPr>
          <a:xfrm>
            <a:off x="2581033" y="1860625"/>
            <a:ext cx="304800" cy="429682"/>
          </a:xfrm>
          <a:prstGeom prst="downArrow">
            <a:avLst/>
          </a:prstGeom>
          <a:solidFill>
            <a:srgbClr val="00206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/>
              </a:solidFill>
              <a:latin typeface="Cambria Math" panose="02040503050406030204" pitchFamily="18" charset="0"/>
              <a:ea typeface="微软雅黑" panose="020B0503020204020204" pitchFamily="34" charset="-122"/>
            </a:endParaRPr>
          </a:p>
        </p:txBody>
      </p:sp>
      <p:sp>
        <p:nvSpPr>
          <p:cNvPr id="18" name="箭头: 下 17">
            <a:extLst>
              <a:ext uri="{FF2B5EF4-FFF2-40B4-BE49-F238E27FC236}">
                <a16:creationId xmlns:a16="http://schemas.microsoft.com/office/drawing/2014/main" id="{85AAC596-768E-41DC-B28C-33FA40DAC023}"/>
              </a:ext>
            </a:extLst>
          </p:cNvPr>
          <p:cNvSpPr/>
          <p:nvPr/>
        </p:nvSpPr>
        <p:spPr>
          <a:xfrm>
            <a:off x="7482814" y="1860625"/>
            <a:ext cx="304800" cy="429682"/>
          </a:xfrm>
          <a:prstGeom prst="downArrow">
            <a:avLst/>
          </a:prstGeom>
          <a:solidFill>
            <a:srgbClr val="00206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/>
              </a:solidFill>
              <a:latin typeface="Cambria Math" panose="02040503050406030204" pitchFamily="18" charset="0"/>
              <a:ea typeface="微软雅黑" panose="020B0503020204020204" pitchFamily="34" charset="-122"/>
            </a:endParaRPr>
          </a:p>
        </p:txBody>
      </p:sp>
      <p:sp>
        <p:nvSpPr>
          <p:cNvPr id="19" name="箭头: 下 18">
            <a:extLst>
              <a:ext uri="{FF2B5EF4-FFF2-40B4-BE49-F238E27FC236}">
                <a16:creationId xmlns:a16="http://schemas.microsoft.com/office/drawing/2014/main" id="{273FEE1F-9E10-465F-B0DA-7A3E4C3536C1}"/>
              </a:ext>
            </a:extLst>
          </p:cNvPr>
          <p:cNvSpPr/>
          <p:nvPr/>
        </p:nvSpPr>
        <p:spPr>
          <a:xfrm>
            <a:off x="5029204" y="3710613"/>
            <a:ext cx="304800" cy="429682"/>
          </a:xfrm>
          <a:prstGeom prst="downArrow">
            <a:avLst/>
          </a:prstGeom>
          <a:solidFill>
            <a:srgbClr val="00206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/>
              </a:solidFill>
              <a:latin typeface="Cambria Math" panose="02040503050406030204" pitchFamily="18" charset="0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DA2FF2-F7C5-4C0A-AAA5-569DE723E429}"/>
              </a:ext>
            </a:extLst>
          </p:cNvPr>
          <p:cNvSpPr txBox="1"/>
          <p:nvPr/>
        </p:nvSpPr>
        <p:spPr>
          <a:xfrm>
            <a:off x="1946039" y="5522999"/>
            <a:ext cx="81626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ea typeface="微软雅黑" panose="020B0503020204020204" pitchFamily="34" charset="-122"/>
              </a:rPr>
              <a:t>Log odd (logit function) </a:t>
            </a:r>
            <a:r>
              <a:rPr lang="zh-CN" altLang="en-US" sz="2400" dirty="0">
                <a:ea typeface="微软雅黑" panose="020B0503020204020204" pitchFamily="34" charset="-122"/>
              </a:rPr>
              <a:t>与样本特征具有线性关系，所以算法名字为</a:t>
            </a:r>
            <a:r>
              <a:rPr lang="en-US" altLang="zh-CN" sz="2400" dirty="0">
                <a:ea typeface="微软雅黑" panose="020B0503020204020204" pitchFamily="34" charset="-122"/>
              </a:rPr>
              <a:t>Logistic Regression</a:t>
            </a:r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0E09D47A-3897-4821-B2CB-8B7786490D6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4E97FBEA-B37F-4A54-A5BC-F34A002779C0}"/>
              </a:ext>
            </a:extLst>
          </p:cNvPr>
          <p:cNvSpPr txBox="1"/>
          <p:nvPr/>
        </p:nvSpPr>
        <p:spPr>
          <a:xfrm>
            <a:off x="399596" y="110279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50941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对角圆角 5">
            <a:extLst>
              <a:ext uri="{FF2B5EF4-FFF2-40B4-BE49-F238E27FC236}">
                <a16:creationId xmlns:a16="http://schemas.microsoft.com/office/drawing/2014/main" id="{70CE660A-36DB-4D35-92D2-C06ACD9B0102}"/>
              </a:ext>
            </a:extLst>
          </p:cNvPr>
          <p:cNvSpPr/>
          <p:nvPr/>
        </p:nvSpPr>
        <p:spPr>
          <a:xfrm>
            <a:off x="621008" y="3689149"/>
            <a:ext cx="6400800" cy="540000"/>
          </a:xfrm>
          <a:prstGeom prst="round2DiagRect">
            <a:avLst/>
          </a:prstGeom>
          <a:solidFill>
            <a:srgbClr val="6C8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A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逻辑回归代码中的问题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11677" y="1378109"/>
            <a:ext cx="11301490" cy="2832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逻辑回归模型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梯度下降算法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逻辑回归伪代码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逻辑回归代码中的问题</a:t>
            </a:r>
            <a:endParaRPr lang="en-CA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DF88B2E-251A-48AA-86AF-33B6DA36162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15604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流程图: 可选过程 21">
            <a:extLst>
              <a:ext uri="{FF2B5EF4-FFF2-40B4-BE49-F238E27FC236}">
                <a16:creationId xmlns:a16="http://schemas.microsoft.com/office/drawing/2014/main" id="{06EB16AF-22BE-4252-BB2C-0E770DCF3B8B}"/>
              </a:ext>
            </a:extLst>
          </p:cNvPr>
          <p:cNvSpPr/>
          <p:nvPr/>
        </p:nvSpPr>
        <p:spPr>
          <a:xfrm>
            <a:off x="5587714" y="2045904"/>
            <a:ext cx="703911" cy="403236"/>
          </a:xfrm>
          <a:prstGeom prst="flowChartAlternateProcess">
            <a:avLst/>
          </a:prstGeom>
          <a:solidFill>
            <a:srgbClr val="F3C0C0"/>
          </a:solidFill>
          <a:ln>
            <a:solidFill>
              <a:srgbClr val="F3C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465454C5-0492-4CE4-898A-F41F091F91EA}"/>
              </a:ext>
            </a:extLst>
          </p:cNvPr>
          <p:cNvSpPr/>
          <p:nvPr/>
        </p:nvSpPr>
        <p:spPr>
          <a:xfrm>
            <a:off x="4489248" y="3550954"/>
            <a:ext cx="2658001" cy="559560"/>
          </a:xfrm>
          <a:prstGeom prst="roundRect">
            <a:avLst/>
          </a:prstGeom>
          <a:solidFill>
            <a:srgbClr val="A8EF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/>
              <p:cNvSpPr txBox="1"/>
              <p:nvPr/>
            </p:nvSpPr>
            <p:spPr>
              <a:xfrm>
                <a:off x="399596" y="1269000"/>
                <a:ext cx="7231077" cy="36832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200" dirty="0">
                    <a:ea typeface="微软雅黑" panose="020B0503020204020204" pitchFamily="34" charset="-122"/>
                  </a:rPr>
                  <a:t>计算梯度会遇到的计算问题：</a:t>
                </a:r>
                <a:r>
                  <a:rPr lang="zh-CN" altLang="en-US" sz="2200" b="1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浮点数溢出</a:t>
                </a:r>
                <a:endParaRPr lang="en-US" altLang="zh-CN" sz="2200" b="1" dirty="0">
                  <a:solidFill>
                    <a:srgbClr val="FF0000"/>
                  </a:solidFill>
                  <a:ea typeface="微软雅黑" panose="020B0503020204020204" pitchFamily="34" charset="-122"/>
                </a:endParaRPr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altLang="zh-CN" sz="2200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CA" altLang="zh-CN" sz="22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sz="2200" i="1">
                          <a:latin typeface="Cambria Math" panose="02040503050406030204" pitchFamily="18" charset="0"/>
                        </a:rPr>
                        <m:t>𝝎</m:t>
                      </m:r>
                      <m:r>
                        <a:rPr lang="en-CA" altLang="zh-CN" sz="2200" b="0" i="1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altLang="zh-CN" sz="22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altLang="zh-CN" sz="22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altLang="zh-CN" sz="22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CN" sz="2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2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200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  <m:sup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US" altLang="zh-CN" sz="2200" i="1">
                              <a:latin typeface="Cambria Math" panose="02040503050406030204" pitchFamily="18" charset="0"/>
                            </a:rPr>
                            <m:t>log</m:t>
                          </m:r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⁡</m:t>
                          </m:r>
                          <m:d>
                            <m:d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sSup>
                                <m:sSupPr>
                                  <m:ctrlP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p>
                                    <m:sSupPr>
                                      <m:ctrlPr>
                                        <a:rPr lang="en-US" altLang="zh-CN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zh-CN" altLang="en-US" sz="2200" i="1">
                                          <a:latin typeface="Cambria Math" panose="02040503050406030204" pitchFamily="18" charset="0"/>
                                        </a:rPr>
                                        <m:t>𝝎</m:t>
                                      </m:r>
                                    </m:e>
                                    <m:sup>
                                      <m:r>
                                        <a:rPr lang="en-US" altLang="zh-CN" sz="2200" i="1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sSub>
                                    <m:sSubPr>
                                      <m:ctrlPr>
                                        <a:rPr lang="en-US" altLang="zh-CN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200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altLang="zh-CN" sz="22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d>
                        </m:e>
                      </m:nary>
                    </m:oMath>
                  </m:oMathPara>
                </a14:m>
                <a:endParaRPr lang="en-CA" altLang="zh-CN" sz="2200" b="1" dirty="0">
                  <a:solidFill>
                    <a:srgbClr val="0A05DF"/>
                  </a:solidFill>
                  <a:ea typeface="微软雅黑" panose="020B0503020204020204" pitchFamily="34" charset="-122"/>
                </a:endParaRPr>
              </a:p>
              <a:p>
                <a:pPr marL="457200" indent="-4572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200" b="1" dirty="0">
                    <a:solidFill>
                      <a:srgbClr val="0A05DF"/>
                    </a:solidFill>
                    <a:ea typeface="微软雅黑" panose="020B0503020204020204" pitchFamily="34" charset="-122"/>
                  </a:rPr>
                  <a:t>解决方案</a:t>
                </a:r>
                <a:endParaRPr lang="en-US" altLang="zh-CN" sz="2200" dirty="0">
                  <a:ea typeface="微软雅黑" panose="020B0503020204020204" pitchFamily="34" charset="-122"/>
                </a:endParaRPr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altLang="zh-CN" sz="2200" i="1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CA" altLang="zh-CN" sz="22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sz="2200" i="1">
                          <a:latin typeface="Cambria Math" panose="02040503050406030204" pitchFamily="18" charset="0"/>
                        </a:rPr>
                        <m:t>𝝎</m:t>
                      </m:r>
                      <m:r>
                        <a:rPr lang="en-CA" altLang="zh-CN" sz="2200" i="1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altLang="zh-CN" sz="22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altLang="zh-CN" sz="22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altLang="zh-CN" sz="22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CN" sz="2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2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200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  <m:sup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zh-CN" altLang="en-US" sz="2200" i="1"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altLang="zh-CN" sz="220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US" altLang="zh-CN" sz="2200" i="1">
                              <a:latin typeface="Cambria Math" panose="02040503050406030204" pitchFamily="18" charset="0"/>
                            </a:rPr>
                            <m:t>log</m:t>
                          </m:r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⁡</m:t>
                          </m:r>
                          <m:d>
                            <m:d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CA" altLang="zh-CN" sz="22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zh-CN" altLang="en-US" sz="22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sup>
                              </m:sSup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p>
                                    <m:sSupPr>
                                      <m:ctrlPr>
                                        <a:rPr lang="en-US" altLang="zh-CN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zh-CN" altLang="en-US" sz="2200" i="1">
                                          <a:latin typeface="Cambria Math" panose="02040503050406030204" pitchFamily="18" charset="0"/>
                                        </a:rPr>
                                        <m:t>𝝎</m:t>
                                      </m:r>
                                    </m:e>
                                    <m:sup>
                                      <m:r>
                                        <a:rPr lang="en-US" altLang="zh-CN" sz="2200" i="1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sSub>
                                    <m:sSubPr>
                                      <m:ctrlPr>
                                        <a:rPr lang="en-US" altLang="zh-CN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200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altLang="zh-CN" sz="22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CA" altLang="zh-CN" sz="22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zh-CN" altLang="en-US" sz="22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sup>
                              </m:sSup>
                            </m:e>
                          </m:d>
                        </m:e>
                      </m:nary>
                    </m:oMath>
                  </m:oMathPara>
                </a14:m>
                <a:endParaRPr lang="en-CA" altLang="zh-CN" sz="2200" dirty="0">
                  <a:ea typeface="微软雅黑" panose="020B0503020204020204" pitchFamily="34" charset="-122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zh-CN" altLang="en-US" sz="2200" dirty="0">
                    <a:ea typeface="微软雅黑" panose="020B0503020204020204" pitchFamily="34" charset="-122"/>
                  </a:rPr>
                  <a:t>其中</a:t>
                </a:r>
                <a:r>
                  <a:rPr lang="en-US" altLang="zh-CN" sz="22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zh-CN" altLang="en-US" sz="2200" i="1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altLang="zh-CN" sz="2200" i="1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altLang="zh-CN" sz="22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zh-CN" sz="22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sz="220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altLang="zh-CN" sz="22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lim>
                        </m:limLow>
                      </m:fName>
                      <m:e>
                        <m:sSup>
                          <m:sSupPr>
                            <m:ctrlPr>
                              <a:rPr lang="en-US" altLang="zh-CN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zh-CN" altLang="en-US" sz="2200" i="1">
                                <a:latin typeface="Cambria Math" panose="02040503050406030204" pitchFamily="18" charset="0"/>
                              </a:rPr>
                              <m:t>𝝎</m:t>
                            </m:r>
                          </m:e>
                          <m:sup>
                            <m:r>
                              <a:rPr lang="en-US" altLang="zh-CN" sz="22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sSub>
                          <m:sSubPr>
                            <m:ctrlPr>
                              <a:rPr lang="en-US" altLang="zh-CN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altLang="zh-CN" sz="22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func>
                  </m:oMath>
                </a14:m>
                <a:r>
                  <a:rPr lang="en-US" altLang="zh-CN" sz="2200" dirty="0">
                    <a:ea typeface="微软雅黑" panose="020B0503020204020204" pitchFamily="34" charset="-122"/>
                  </a:rPr>
                  <a:t>.</a:t>
                </a:r>
                <a:endParaRPr lang="zh-CN" altLang="en-US" sz="2200" dirty="0"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9" name="文本框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9596" y="1269000"/>
                <a:ext cx="7231077" cy="3683252"/>
              </a:xfrm>
              <a:prstGeom prst="rect">
                <a:avLst/>
              </a:prstGeom>
              <a:blipFill>
                <a:blip r:embed="rId3"/>
                <a:stretch>
                  <a:fillRect l="-1096" t="-1325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7D47A5B1-C7D3-4D83-921E-7184A2D5D0C2}"/>
                  </a:ext>
                </a:extLst>
              </p:cNvPr>
              <p:cNvSpPr/>
              <p:nvPr/>
            </p:nvSpPr>
            <p:spPr>
              <a:xfrm>
                <a:off x="6884206" y="1541791"/>
                <a:ext cx="4766552" cy="1008225"/>
              </a:xfrm>
              <a:prstGeom prst="roundRect">
                <a:avLst/>
              </a:prstGeom>
              <a:solidFill>
                <a:srgbClr val="FFFF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2000" dirty="0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如果</a:t>
                </a:r>
                <a:r>
                  <a:rPr lang="en-US" altLang="zh-CN" sz="2000" dirty="0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zh-CN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𝝎</m:t>
                        </m:r>
                      </m:e>
                      <m:sup>
                        <m:r>
                          <a:rPr lang="en-US" altLang="zh-CN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sSub>
                      <m:sSubPr>
                        <m:ctrlPr>
                          <a:rPr lang="en-US" altLang="zh-CN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altLang="zh-CN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000" dirty="0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 太大</a:t>
                </a:r>
                <a:r>
                  <a:rPr lang="en-US" altLang="zh-CN" sz="2000" dirty="0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p>
                          <m:sSupPr>
                            <m:ctrlPr>
                              <a:rPr lang="en-US" altLang="zh-CN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zh-CN" alt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𝝎</m:t>
                            </m:r>
                          </m:e>
                          <m:sup>
                            <m:r>
                              <a:rPr lang="en-US" altLang="zh-CN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sSub>
                          <m:sSubPr>
                            <m:ctrlPr>
                              <a:rPr lang="en-US" altLang="zh-CN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altLang="zh-CN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p>
                    <m:r>
                      <a:rPr lang="en-US" altLang="zh-CN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2000" dirty="0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会更大，导致计算机无法表示这么大的数，会发生浮点数溢出问题。</a:t>
                </a:r>
              </a:p>
            </p:txBody>
          </p:sp>
        </mc:Choice>
        <mc:Fallback xmlns=""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7D47A5B1-C7D3-4D83-921E-7184A2D5D0C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84206" y="1541791"/>
                <a:ext cx="4766552" cy="1008225"/>
              </a:xfrm>
              <a:prstGeom prst="roundRect">
                <a:avLst/>
              </a:prstGeom>
              <a:blipFill>
                <a:blip r:embed="rId4"/>
                <a:stretch>
                  <a:fillRect l="-256" t="-2424" b="-1333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0FDB9C53-AA6E-41C3-A44B-ED86B891741C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B6B9F3F6-E5D6-41EB-A1A1-C85B3FAD7DAD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逻辑回归代码中的问题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60244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811E219-7FA0-42DF-AB37-1F3F2A89E40A}"/>
              </a:ext>
            </a:extLst>
          </p:cNvPr>
          <p:cNvSpPr txBox="1"/>
          <p:nvPr/>
        </p:nvSpPr>
        <p:spPr>
          <a:xfrm>
            <a:off x="205677" y="5101332"/>
            <a:ext cx="11780645" cy="1689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感知机使用门限函数输出计算损失函数，由于门限函数不可微，无法执行梯度下降。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Adaline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算法使用门限函数输入计算损失函数，损失函数可微，但损失函数与线性回归相同。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2E22E23-CDAB-4C93-B4C8-77D6D1401BB0}"/>
              </a:ext>
            </a:extLst>
          </p:cNvPr>
          <p:cNvGrpSpPr>
            <a:grpSpLocks noChangeAspect="1"/>
          </p:cNvGrpSpPr>
          <p:nvPr/>
        </p:nvGrpSpPr>
        <p:grpSpPr>
          <a:xfrm>
            <a:off x="6660026" y="1133714"/>
            <a:ext cx="5442452" cy="3921977"/>
            <a:chOff x="1552842" y="1467684"/>
            <a:chExt cx="6646423" cy="4789592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4DB76269-A625-4907-801A-B47571B335D5}"/>
                </a:ext>
              </a:extLst>
            </p:cNvPr>
            <p:cNvSpPr/>
            <p:nvPr/>
          </p:nvSpPr>
          <p:spPr>
            <a:xfrm>
              <a:off x="3527989" y="3517342"/>
              <a:ext cx="1828800" cy="914399"/>
            </a:xfrm>
            <a:prstGeom prst="ellipse">
              <a:avLst/>
            </a:prstGeom>
            <a:solidFill>
              <a:srgbClr val="A8EFC6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文本框 11">
                  <a:extLst>
                    <a:ext uri="{FF2B5EF4-FFF2-40B4-BE49-F238E27FC236}">
                      <a16:creationId xmlns:a16="http://schemas.microsoft.com/office/drawing/2014/main" id="{083180A4-06B1-4A61-AB68-B9C383F21754}"/>
                    </a:ext>
                  </a:extLst>
                </p:cNvPr>
                <p:cNvSpPr txBox="1"/>
                <p:nvPr/>
              </p:nvSpPr>
              <p:spPr>
                <a:xfrm>
                  <a:off x="3619660" y="3600027"/>
                  <a:ext cx="1580735" cy="71413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16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1600" i="1"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sz="16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16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16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</m:oMath>
                    </m:oMathPara>
                  </a14:m>
                  <a:endParaRPr lang="en-US" altLang="zh-CN" sz="1600" i="1" dirty="0">
                    <a:latin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1600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zh-CN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1600" i="1"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sz="16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16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r>
                          <a:rPr lang="en-US" altLang="zh-CN" sz="16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1600" i="1">
                            <a:latin typeface="Cambria Math" panose="02040503050406030204" pitchFamily="18" charset="0"/>
                          </a:rPr>
                          <m:t>𝑏</m:t>
                        </m:r>
                      </m:oMath>
                    </m:oMathPara>
                  </a14:m>
                  <a:endParaRPr lang="zh-CN" altLang="en-US" sz="1600" dirty="0"/>
                </a:p>
              </p:txBody>
            </p:sp>
          </mc:Choice>
          <mc:Fallback xmlns="">
            <p:sp>
              <p:nvSpPr>
                <p:cNvPr id="12" name="文本框 11">
                  <a:extLst>
                    <a:ext uri="{FF2B5EF4-FFF2-40B4-BE49-F238E27FC236}">
                      <a16:creationId xmlns:a16="http://schemas.microsoft.com/office/drawing/2014/main" id="{083180A4-06B1-4A61-AB68-B9C383F2175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19660" y="3600027"/>
                  <a:ext cx="1580735" cy="714138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椭圆 12">
                  <a:extLst>
                    <a:ext uri="{FF2B5EF4-FFF2-40B4-BE49-F238E27FC236}">
                      <a16:creationId xmlns:a16="http://schemas.microsoft.com/office/drawing/2014/main" id="{C111ED29-15F2-4B23-A12A-648986297DA7}"/>
                    </a:ext>
                  </a:extLst>
                </p:cNvPr>
                <p:cNvSpPr/>
                <p:nvPr/>
              </p:nvSpPr>
              <p:spPr>
                <a:xfrm>
                  <a:off x="1552842" y="2288710"/>
                  <a:ext cx="914400" cy="914400"/>
                </a:xfrm>
                <a:prstGeom prst="ellipse">
                  <a:avLst/>
                </a:prstGeom>
                <a:solidFill>
                  <a:srgbClr val="A8EFC6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zh-CN" altLang="en-US" sz="24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3" name="椭圆 12">
                  <a:extLst>
                    <a:ext uri="{FF2B5EF4-FFF2-40B4-BE49-F238E27FC236}">
                      <a16:creationId xmlns:a16="http://schemas.microsoft.com/office/drawing/2014/main" id="{C111ED29-15F2-4B23-A12A-648986297DA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52842" y="2288710"/>
                  <a:ext cx="914400" cy="914400"/>
                </a:xfrm>
                <a:prstGeom prst="ellipse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 w="1905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椭圆 14">
                  <a:extLst>
                    <a:ext uri="{FF2B5EF4-FFF2-40B4-BE49-F238E27FC236}">
                      <a16:creationId xmlns:a16="http://schemas.microsoft.com/office/drawing/2014/main" id="{B69864A0-79D2-41F9-B3A1-A5FDB0DC67F3}"/>
                    </a:ext>
                  </a:extLst>
                </p:cNvPr>
                <p:cNvSpPr/>
                <p:nvPr/>
              </p:nvSpPr>
              <p:spPr>
                <a:xfrm>
                  <a:off x="1552842" y="3486086"/>
                  <a:ext cx="914400" cy="914400"/>
                </a:xfrm>
                <a:prstGeom prst="ellipse">
                  <a:avLst/>
                </a:prstGeom>
                <a:solidFill>
                  <a:srgbClr val="A8EFC6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zh-CN" altLang="en-US" sz="24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5" name="椭圆 14">
                  <a:extLst>
                    <a:ext uri="{FF2B5EF4-FFF2-40B4-BE49-F238E27FC236}">
                      <a16:creationId xmlns:a16="http://schemas.microsoft.com/office/drawing/2014/main" id="{B69864A0-79D2-41F9-B3A1-A5FDB0DC67F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52842" y="3486086"/>
                  <a:ext cx="914400" cy="914400"/>
                </a:xfrm>
                <a:prstGeom prst="ellipse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 w="1905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椭圆 16">
                  <a:extLst>
                    <a:ext uri="{FF2B5EF4-FFF2-40B4-BE49-F238E27FC236}">
                      <a16:creationId xmlns:a16="http://schemas.microsoft.com/office/drawing/2014/main" id="{EAD45778-6431-4D80-ACE5-6742E470DB03}"/>
                    </a:ext>
                  </a:extLst>
                </p:cNvPr>
                <p:cNvSpPr/>
                <p:nvPr/>
              </p:nvSpPr>
              <p:spPr>
                <a:xfrm>
                  <a:off x="1552842" y="5342876"/>
                  <a:ext cx="914400" cy="914400"/>
                </a:xfrm>
                <a:prstGeom prst="ellipse">
                  <a:avLst/>
                </a:prstGeom>
                <a:solidFill>
                  <a:srgbClr val="A8EFC6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oMath>
                    </m:oMathPara>
                  </a14:m>
                  <a:endParaRPr lang="zh-CN" altLang="en-US" sz="24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7" name="椭圆 16">
                  <a:extLst>
                    <a:ext uri="{FF2B5EF4-FFF2-40B4-BE49-F238E27FC236}">
                      <a16:creationId xmlns:a16="http://schemas.microsoft.com/office/drawing/2014/main" id="{EAD45778-6431-4D80-ACE5-6742E470DB0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52842" y="5342876"/>
                  <a:ext cx="914400" cy="914400"/>
                </a:xfrm>
                <a:prstGeom prst="ellipse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 w="1905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椭圆 17">
                  <a:extLst>
                    <a:ext uri="{FF2B5EF4-FFF2-40B4-BE49-F238E27FC236}">
                      <a16:creationId xmlns:a16="http://schemas.microsoft.com/office/drawing/2014/main" id="{3D8E4CFA-8B0F-43B5-87B0-97920D691380}"/>
                    </a:ext>
                  </a:extLst>
                </p:cNvPr>
                <p:cNvSpPr/>
                <p:nvPr/>
              </p:nvSpPr>
              <p:spPr>
                <a:xfrm>
                  <a:off x="7284865" y="3486086"/>
                  <a:ext cx="914400" cy="914400"/>
                </a:xfrm>
                <a:prstGeom prst="ellipse">
                  <a:avLst/>
                </a:prstGeom>
                <a:solidFill>
                  <a:srgbClr val="A8EFC6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zh-CN" alt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zh-CN" altLang="en-US" sz="24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8" name="椭圆 17">
                  <a:extLst>
                    <a:ext uri="{FF2B5EF4-FFF2-40B4-BE49-F238E27FC236}">
                      <a16:creationId xmlns:a16="http://schemas.microsoft.com/office/drawing/2014/main" id="{3D8E4CFA-8B0F-43B5-87B0-97920D69138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84865" y="3486086"/>
                  <a:ext cx="914400" cy="914400"/>
                </a:xfrm>
                <a:prstGeom prst="ellipse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 w="1905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2" name="直接箭头连接符 21">
              <a:extLst>
                <a:ext uri="{FF2B5EF4-FFF2-40B4-BE49-F238E27FC236}">
                  <a16:creationId xmlns:a16="http://schemas.microsoft.com/office/drawing/2014/main" id="{C3ACB8D8-66FC-44E7-84AC-D4FC9874E7FB}"/>
                </a:ext>
              </a:extLst>
            </p:cNvPr>
            <p:cNvCxnSpPr>
              <a:cxnSpLocks/>
            </p:cNvCxnSpPr>
            <p:nvPr/>
          </p:nvCxnSpPr>
          <p:spPr>
            <a:xfrm>
              <a:off x="2436762" y="2917065"/>
              <a:ext cx="1163002" cy="819163"/>
            </a:xfrm>
            <a:prstGeom prst="straightConnector1">
              <a:avLst/>
            </a:prstGeom>
            <a:ln w="28575">
              <a:solidFill>
                <a:srgbClr val="00206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箭头连接符 22">
              <a:extLst>
                <a:ext uri="{FF2B5EF4-FFF2-40B4-BE49-F238E27FC236}">
                  <a16:creationId xmlns:a16="http://schemas.microsoft.com/office/drawing/2014/main" id="{153A0DFB-E53B-45E0-9B06-7B9E2153DE15}"/>
                </a:ext>
              </a:extLst>
            </p:cNvPr>
            <p:cNvCxnSpPr>
              <a:cxnSpLocks/>
            </p:cNvCxnSpPr>
            <p:nvPr/>
          </p:nvCxnSpPr>
          <p:spPr>
            <a:xfrm>
              <a:off x="2467242" y="3943286"/>
              <a:ext cx="1039722" cy="3630"/>
            </a:xfrm>
            <a:prstGeom prst="straightConnector1">
              <a:avLst/>
            </a:prstGeom>
            <a:ln w="28575">
              <a:solidFill>
                <a:srgbClr val="00206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E80F2F06-1D65-4482-BF77-E7B0962F90CC}"/>
                </a:ext>
              </a:extLst>
            </p:cNvPr>
            <p:cNvCxnSpPr>
              <a:cxnSpLocks/>
              <a:stCxn id="17" idx="7"/>
            </p:cNvCxnSpPr>
            <p:nvPr/>
          </p:nvCxnSpPr>
          <p:spPr>
            <a:xfrm flipV="1">
              <a:off x="2333331" y="4148193"/>
              <a:ext cx="1266433" cy="1328594"/>
            </a:xfrm>
            <a:prstGeom prst="straightConnector1">
              <a:avLst/>
            </a:prstGeom>
            <a:ln w="28575">
              <a:solidFill>
                <a:srgbClr val="00206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箭头连接符 25">
              <a:extLst>
                <a:ext uri="{FF2B5EF4-FFF2-40B4-BE49-F238E27FC236}">
                  <a16:creationId xmlns:a16="http://schemas.microsoft.com/office/drawing/2014/main" id="{8D8DBC4C-3BDF-48AD-AAFB-F107772CB9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60826" y="3943286"/>
              <a:ext cx="483603" cy="0"/>
            </a:xfrm>
            <a:prstGeom prst="straightConnector1">
              <a:avLst/>
            </a:prstGeom>
            <a:ln w="28575">
              <a:solidFill>
                <a:srgbClr val="00206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75ABDE73-7DEC-4F98-BCB6-E44848D7AA50}"/>
                </a:ext>
              </a:extLst>
            </p:cNvPr>
            <p:cNvSpPr/>
            <p:nvPr/>
          </p:nvSpPr>
          <p:spPr>
            <a:xfrm>
              <a:off x="5852018" y="3486086"/>
              <a:ext cx="914400" cy="914400"/>
            </a:xfrm>
            <a:prstGeom prst="ellipse">
              <a:avLst/>
            </a:prstGeom>
            <a:solidFill>
              <a:srgbClr val="A8EFC6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直接箭头连接符 27">
              <a:extLst>
                <a:ext uri="{FF2B5EF4-FFF2-40B4-BE49-F238E27FC236}">
                  <a16:creationId xmlns:a16="http://schemas.microsoft.com/office/drawing/2014/main" id="{E564B4BA-E495-4E1E-AAA9-1A1CEF8079EF}"/>
                </a:ext>
              </a:extLst>
            </p:cNvPr>
            <p:cNvCxnSpPr>
              <a:cxnSpLocks/>
            </p:cNvCxnSpPr>
            <p:nvPr/>
          </p:nvCxnSpPr>
          <p:spPr>
            <a:xfrm>
              <a:off x="6773632" y="3943286"/>
              <a:ext cx="498219" cy="0"/>
            </a:xfrm>
            <a:prstGeom prst="straightConnector1">
              <a:avLst/>
            </a:prstGeom>
            <a:ln w="28575">
              <a:solidFill>
                <a:srgbClr val="00206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连接符: 肘形 28">
              <a:extLst>
                <a:ext uri="{FF2B5EF4-FFF2-40B4-BE49-F238E27FC236}">
                  <a16:creationId xmlns:a16="http://schemas.microsoft.com/office/drawing/2014/main" id="{A0F58E37-5C20-4CE2-9284-EA1C14272C36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6090994" y="3696444"/>
              <a:ext cx="530939" cy="451747"/>
            </a:xfrm>
            <a:prstGeom prst="bentConnector3">
              <a:avLst>
                <a:gd name="adj1" fmla="val 42593"/>
              </a:avLst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矩形 29">
                  <a:extLst>
                    <a:ext uri="{FF2B5EF4-FFF2-40B4-BE49-F238E27FC236}">
                      <a16:creationId xmlns:a16="http://schemas.microsoft.com/office/drawing/2014/main" id="{4C523632-FB64-406B-B657-D5C8EE913F08}"/>
                    </a:ext>
                  </a:extLst>
                </p:cNvPr>
                <p:cNvSpPr/>
                <p:nvPr/>
              </p:nvSpPr>
              <p:spPr>
                <a:xfrm>
                  <a:off x="2409323" y="2561433"/>
                  <a:ext cx="611898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2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sz="2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zh-CN" altLang="en-US" sz="2400" dirty="0">
                    <a:solidFill>
                      <a:srgbClr val="FF0000"/>
                    </a:solidFill>
                  </a:endParaRPr>
                </a:p>
              </p:txBody>
            </p:sp>
          </mc:Choice>
          <mc:Fallback xmlns="">
            <p:sp>
              <p:nvSpPr>
                <p:cNvPr id="30" name="矩形 29">
                  <a:extLst>
                    <a:ext uri="{FF2B5EF4-FFF2-40B4-BE49-F238E27FC236}">
                      <a16:creationId xmlns:a16="http://schemas.microsoft.com/office/drawing/2014/main" id="{4C523632-FB64-406B-B657-D5C8EE913F0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09323" y="2561433"/>
                  <a:ext cx="611898" cy="461665"/>
                </a:xfrm>
                <a:prstGeom prst="rect">
                  <a:avLst/>
                </a:prstGeom>
                <a:blipFill>
                  <a:blip r:embed="rId7"/>
                  <a:stretch>
                    <a:fillRect r="-1220" b="-22581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矩形 30">
                  <a:extLst>
                    <a:ext uri="{FF2B5EF4-FFF2-40B4-BE49-F238E27FC236}">
                      <a16:creationId xmlns:a16="http://schemas.microsoft.com/office/drawing/2014/main" id="{F3ACC9C7-6C17-4663-A404-668028FB7513}"/>
                    </a:ext>
                  </a:extLst>
                </p:cNvPr>
                <p:cNvSpPr/>
                <p:nvPr/>
              </p:nvSpPr>
              <p:spPr>
                <a:xfrm>
                  <a:off x="2553631" y="3423891"/>
                  <a:ext cx="543777" cy="56379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2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zh-CN" altLang="en-US" sz="2400" dirty="0">
                    <a:solidFill>
                      <a:srgbClr val="FF0000"/>
                    </a:solidFill>
                  </a:endParaRPr>
                </a:p>
              </p:txBody>
            </p:sp>
          </mc:Choice>
          <mc:Fallback xmlns="">
            <p:sp>
              <p:nvSpPr>
                <p:cNvPr id="31" name="矩形 30">
                  <a:extLst>
                    <a:ext uri="{FF2B5EF4-FFF2-40B4-BE49-F238E27FC236}">
                      <a16:creationId xmlns:a16="http://schemas.microsoft.com/office/drawing/2014/main" id="{F3ACC9C7-6C17-4663-A404-668028FB751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553631" y="3423891"/>
                  <a:ext cx="543777" cy="563794"/>
                </a:xfrm>
                <a:prstGeom prst="rect">
                  <a:avLst/>
                </a:prstGeom>
                <a:blipFill>
                  <a:blip r:embed="rId8"/>
                  <a:stretch>
                    <a:fillRect r="-15068" b="-1333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矩形 31">
                  <a:extLst>
                    <a:ext uri="{FF2B5EF4-FFF2-40B4-BE49-F238E27FC236}">
                      <a16:creationId xmlns:a16="http://schemas.microsoft.com/office/drawing/2014/main" id="{95A57FD0-2264-46A3-B1E2-15F3838C3026}"/>
                    </a:ext>
                  </a:extLst>
                </p:cNvPr>
                <p:cNvSpPr/>
                <p:nvPr/>
              </p:nvSpPr>
              <p:spPr>
                <a:xfrm>
                  <a:off x="2769425" y="4914612"/>
                  <a:ext cx="683488" cy="56379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2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zh-CN" altLang="en-US" sz="2400" dirty="0">
                    <a:solidFill>
                      <a:srgbClr val="FF0000"/>
                    </a:solidFill>
                  </a:endParaRPr>
                </a:p>
              </p:txBody>
            </p:sp>
          </mc:Choice>
          <mc:Fallback xmlns="">
            <p:sp>
              <p:nvSpPr>
                <p:cNvPr id="32" name="矩形 31">
                  <a:extLst>
                    <a:ext uri="{FF2B5EF4-FFF2-40B4-BE49-F238E27FC236}">
                      <a16:creationId xmlns:a16="http://schemas.microsoft.com/office/drawing/2014/main" id="{95A57FD0-2264-46A3-B1E2-15F3838C302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69425" y="4914612"/>
                  <a:ext cx="683488" cy="563794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3" name="矩形: 圆角 32">
              <a:extLst>
                <a:ext uri="{FF2B5EF4-FFF2-40B4-BE49-F238E27FC236}">
                  <a16:creationId xmlns:a16="http://schemas.microsoft.com/office/drawing/2014/main" id="{E51EF3F0-F975-43E6-A430-53C918D4C14C}"/>
                </a:ext>
              </a:extLst>
            </p:cNvPr>
            <p:cNvSpPr/>
            <p:nvPr/>
          </p:nvSpPr>
          <p:spPr>
            <a:xfrm>
              <a:off x="4874788" y="1467684"/>
              <a:ext cx="1563329" cy="717396"/>
            </a:xfrm>
            <a:prstGeom prst="roundRect">
              <a:avLst/>
            </a:prstGeom>
            <a:solidFill>
              <a:srgbClr val="DED5FF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chemeClr val="tx1"/>
                  </a:solidFill>
                </a:rPr>
                <a:t>损失函数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6D79E85F-0DA8-42BA-80C3-EF6A42DF67F5}"/>
                    </a:ext>
                  </a:extLst>
                </p:cNvPr>
                <p:cNvSpPr/>
                <p:nvPr/>
              </p:nvSpPr>
              <p:spPr>
                <a:xfrm>
                  <a:off x="7006384" y="1482773"/>
                  <a:ext cx="430375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𝑦</m:t>
                        </m:r>
                      </m:oMath>
                    </m:oMathPara>
                  </a14:m>
                  <a:endParaRPr lang="zh-CN" altLang="en-US" sz="2400" dirty="0"/>
                </a:p>
              </p:txBody>
            </p:sp>
          </mc:Choice>
          <mc:Fallback xmlns=""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6D79E85F-0DA8-42BA-80C3-EF6A42DF67F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06384" y="1482773"/>
                  <a:ext cx="430375" cy="461665"/>
                </a:xfrm>
                <a:prstGeom prst="rect">
                  <a:avLst/>
                </a:prstGeom>
                <a:blipFill>
                  <a:blip r:embed="rId10"/>
                  <a:stretch>
                    <a:fillRect l="-5172" r="-5172" b="-35484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C4999CA2-C546-4366-BAC5-11E9CB7D1467}"/>
                </a:ext>
              </a:extLst>
            </p:cNvPr>
            <p:cNvCxnSpPr>
              <a:cxnSpLocks/>
              <a:endCxn id="33" idx="3"/>
            </p:cNvCxnSpPr>
            <p:nvPr/>
          </p:nvCxnSpPr>
          <p:spPr>
            <a:xfrm flipH="1">
              <a:off x="6438117" y="1826382"/>
              <a:ext cx="481126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连接符: 曲线 35">
              <a:extLst>
                <a:ext uri="{FF2B5EF4-FFF2-40B4-BE49-F238E27FC236}">
                  <a16:creationId xmlns:a16="http://schemas.microsoft.com/office/drawing/2014/main" id="{6FB2F078-F884-4FD9-A09B-EF43D6F9BBA8}"/>
                </a:ext>
              </a:extLst>
            </p:cNvPr>
            <p:cNvCxnSpPr>
              <a:cxnSpLocks/>
              <a:stCxn id="33" idx="1"/>
              <a:endCxn id="30" idx="0"/>
            </p:cNvCxnSpPr>
            <p:nvPr/>
          </p:nvCxnSpPr>
          <p:spPr>
            <a:xfrm rot="10800000" flipV="1">
              <a:off x="2715273" y="1826382"/>
              <a:ext cx="2159516" cy="735050"/>
            </a:xfrm>
            <a:prstGeom prst="curvedConnector2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连接符: 曲线 36">
              <a:extLst>
                <a:ext uri="{FF2B5EF4-FFF2-40B4-BE49-F238E27FC236}">
                  <a16:creationId xmlns:a16="http://schemas.microsoft.com/office/drawing/2014/main" id="{43FD932C-35A2-4079-8DBA-8A87828952F6}"/>
                </a:ext>
              </a:extLst>
            </p:cNvPr>
            <p:cNvCxnSpPr>
              <a:cxnSpLocks/>
              <a:stCxn id="33" idx="1"/>
              <a:endCxn id="31" idx="0"/>
            </p:cNvCxnSpPr>
            <p:nvPr/>
          </p:nvCxnSpPr>
          <p:spPr>
            <a:xfrm rot="10800000" flipV="1">
              <a:off x="2825520" y="1826383"/>
              <a:ext cx="2049269" cy="1597508"/>
            </a:xfrm>
            <a:prstGeom prst="curvedConnector2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连接符: 曲线 37">
              <a:extLst>
                <a:ext uri="{FF2B5EF4-FFF2-40B4-BE49-F238E27FC236}">
                  <a16:creationId xmlns:a16="http://schemas.microsoft.com/office/drawing/2014/main" id="{10F07BD0-0E83-49A4-B3A7-817294705CBB}"/>
                </a:ext>
              </a:extLst>
            </p:cNvPr>
            <p:cNvCxnSpPr>
              <a:cxnSpLocks/>
              <a:stCxn id="33" idx="1"/>
              <a:endCxn id="32" idx="0"/>
            </p:cNvCxnSpPr>
            <p:nvPr/>
          </p:nvCxnSpPr>
          <p:spPr>
            <a:xfrm rot="10800000" flipV="1">
              <a:off x="3111171" y="1826382"/>
              <a:ext cx="1763619" cy="3088229"/>
            </a:xfrm>
            <a:prstGeom prst="curvedConnector2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矩形 38">
                  <a:extLst>
                    <a:ext uri="{FF2B5EF4-FFF2-40B4-BE49-F238E27FC236}">
                      <a16:creationId xmlns:a16="http://schemas.microsoft.com/office/drawing/2014/main" id="{613E047A-ACEE-4E80-831F-ED9B83D7D963}"/>
                    </a:ext>
                  </a:extLst>
                </p:cNvPr>
                <p:cNvSpPr/>
                <p:nvPr/>
              </p:nvSpPr>
              <p:spPr>
                <a:xfrm>
                  <a:off x="4167907" y="2992410"/>
                  <a:ext cx="427041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4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oMath>
                    </m:oMathPara>
                  </a14:m>
                  <a:endParaRPr lang="zh-CN" altLang="en-US" sz="2400" dirty="0">
                    <a:solidFill>
                      <a:srgbClr val="FF0000"/>
                    </a:solidFill>
                  </a:endParaRPr>
                </a:p>
              </p:txBody>
            </p:sp>
          </mc:Choice>
          <mc:Fallback xmlns="">
            <p:sp>
              <p:nvSpPr>
                <p:cNvPr id="39" name="矩形 38">
                  <a:extLst>
                    <a:ext uri="{FF2B5EF4-FFF2-40B4-BE49-F238E27FC236}">
                      <a16:creationId xmlns:a16="http://schemas.microsoft.com/office/drawing/2014/main" id="{613E047A-ACEE-4E80-831F-ED9B83D7D96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67907" y="2992410"/>
                  <a:ext cx="427041" cy="461665"/>
                </a:xfrm>
                <a:prstGeom prst="rect">
                  <a:avLst/>
                </a:prstGeom>
                <a:blipFill>
                  <a:blip r:embed="rId11"/>
                  <a:stretch>
                    <a:fillRect l="-5263" r="-5263" b="-16129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0" name="连接符: 曲线 39">
              <a:extLst>
                <a:ext uri="{FF2B5EF4-FFF2-40B4-BE49-F238E27FC236}">
                  <a16:creationId xmlns:a16="http://schemas.microsoft.com/office/drawing/2014/main" id="{59C6461B-777C-4B52-ABE3-5F6FEEE64ACC}"/>
                </a:ext>
              </a:extLst>
            </p:cNvPr>
            <p:cNvCxnSpPr>
              <a:cxnSpLocks/>
              <a:stCxn id="33" idx="1"/>
              <a:endCxn id="39" idx="0"/>
            </p:cNvCxnSpPr>
            <p:nvPr/>
          </p:nvCxnSpPr>
          <p:spPr>
            <a:xfrm rot="10800000" flipV="1">
              <a:off x="4381428" y="1826383"/>
              <a:ext cx="493361" cy="1166027"/>
            </a:xfrm>
            <a:prstGeom prst="curvedConnector2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文本框 40">
                  <a:extLst>
                    <a:ext uri="{FF2B5EF4-FFF2-40B4-BE49-F238E27FC236}">
                      <a16:creationId xmlns:a16="http://schemas.microsoft.com/office/drawing/2014/main" id="{44F60D66-1D83-46F5-AA5E-0D22604EC660}"/>
                    </a:ext>
                  </a:extLst>
                </p:cNvPr>
                <p:cNvSpPr txBox="1"/>
                <p:nvPr/>
              </p:nvSpPr>
              <p:spPr>
                <a:xfrm>
                  <a:off x="1947525" y="4750685"/>
                  <a:ext cx="12503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zh-CN" altLang="en-US" i="1" smtClean="0">
                            <a:latin typeface="Cambria Math" panose="02040503050406030204" pitchFamily="18" charset="0"/>
                          </a:rPr>
                          <m:t>⋮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41" name="文本框 40">
                  <a:extLst>
                    <a:ext uri="{FF2B5EF4-FFF2-40B4-BE49-F238E27FC236}">
                      <a16:creationId xmlns:a16="http://schemas.microsoft.com/office/drawing/2014/main" id="{44F60D66-1D83-46F5-AA5E-0D22604EC66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47525" y="4750685"/>
                  <a:ext cx="125034" cy="276999"/>
                </a:xfrm>
                <a:prstGeom prst="rect">
                  <a:avLst/>
                </a:prstGeom>
                <a:blipFill>
                  <a:blip r:embed="rId12"/>
                  <a:stretch>
                    <a:fillRect l="-68750" r="-68750" b="-2973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1DF2EF72-CEF4-4DAD-8DC8-6B98AB7E50EF}"/>
              </a:ext>
            </a:extLst>
          </p:cNvPr>
          <p:cNvGrpSpPr>
            <a:grpSpLocks noChangeAspect="1"/>
          </p:cNvGrpSpPr>
          <p:nvPr/>
        </p:nvGrpSpPr>
        <p:grpSpPr>
          <a:xfrm>
            <a:off x="75416" y="1133714"/>
            <a:ext cx="6377976" cy="3879570"/>
            <a:chOff x="1552842" y="1467684"/>
            <a:chExt cx="7874047" cy="4789592"/>
          </a:xfrm>
        </p:grpSpPr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320B427D-C81F-4B92-B595-FE672D44E8D3}"/>
                </a:ext>
              </a:extLst>
            </p:cNvPr>
            <p:cNvSpPr/>
            <p:nvPr/>
          </p:nvSpPr>
          <p:spPr>
            <a:xfrm>
              <a:off x="3527989" y="3517342"/>
              <a:ext cx="1828800" cy="914399"/>
            </a:xfrm>
            <a:prstGeom prst="ellipse">
              <a:avLst/>
            </a:prstGeom>
            <a:solidFill>
              <a:srgbClr val="A8EFC6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4" name="文本框 43">
                  <a:extLst>
                    <a:ext uri="{FF2B5EF4-FFF2-40B4-BE49-F238E27FC236}">
                      <a16:creationId xmlns:a16="http://schemas.microsoft.com/office/drawing/2014/main" id="{9326DC54-B0F9-4848-BBDC-D894A6353190}"/>
                    </a:ext>
                  </a:extLst>
                </p:cNvPr>
                <p:cNvSpPr txBox="1"/>
                <p:nvPr/>
              </p:nvSpPr>
              <p:spPr>
                <a:xfrm>
                  <a:off x="3595383" y="3563612"/>
                  <a:ext cx="1770904" cy="79793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i="1"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</m:oMath>
                    </m:oMathPara>
                  </a14:m>
                  <a:endParaRPr lang="en-US" altLang="zh-CN" i="1" dirty="0">
                    <a:latin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i="1"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𝑏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44" name="文本框 43">
                  <a:extLst>
                    <a:ext uri="{FF2B5EF4-FFF2-40B4-BE49-F238E27FC236}">
                      <a16:creationId xmlns:a16="http://schemas.microsoft.com/office/drawing/2014/main" id="{9326DC54-B0F9-4848-BBDC-D894A635319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95383" y="3563612"/>
                  <a:ext cx="1770904" cy="797939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椭圆 44">
                  <a:extLst>
                    <a:ext uri="{FF2B5EF4-FFF2-40B4-BE49-F238E27FC236}">
                      <a16:creationId xmlns:a16="http://schemas.microsoft.com/office/drawing/2014/main" id="{3BBFCCC2-EA4A-4E33-A81B-08885C57BBB1}"/>
                    </a:ext>
                  </a:extLst>
                </p:cNvPr>
                <p:cNvSpPr/>
                <p:nvPr/>
              </p:nvSpPr>
              <p:spPr>
                <a:xfrm>
                  <a:off x="1552842" y="2288710"/>
                  <a:ext cx="914400" cy="914400"/>
                </a:xfrm>
                <a:prstGeom prst="ellipse">
                  <a:avLst/>
                </a:prstGeom>
                <a:solidFill>
                  <a:srgbClr val="A8EFC6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zh-CN" altLang="en-US" sz="24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5" name="椭圆 44">
                  <a:extLst>
                    <a:ext uri="{FF2B5EF4-FFF2-40B4-BE49-F238E27FC236}">
                      <a16:creationId xmlns:a16="http://schemas.microsoft.com/office/drawing/2014/main" id="{3BBFCCC2-EA4A-4E33-A81B-08885C57BBB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52842" y="2288710"/>
                  <a:ext cx="914400" cy="914400"/>
                </a:xfrm>
                <a:prstGeom prst="ellipse">
                  <a:avLst/>
                </a:prstGeom>
                <a:blipFill>
                  <a:blip r:embed="rId14"/>
                  <a:stretch>
                    <a:fillRect/>
                  </a:stretch>
                </a:blipFill>
                <a:ln w="1905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椭圆 45">
                  <a:extLst>
                    <a:ext uri="{FF2B5EF4-FFF2-40B4-BE49-F238E27FC236}">
                      <a16:creationId xmlns:a16="http://schemas.microsoft.com/office/drawing/2014/main" id="{D2002959-6274-4AD4-A09E-DE0697BC2BFA}"/>
                    </a:ext>
                  </a:extLst>
                </p:cNvPr>
                <p:cNvSpPr/>
                <p:nvPr/>
              </p:nvSpPr>
              <p:spPr>
                <a:xfrm>
                  <a:off x="1552842" y="3486086"/>
                  <a:ext cx="914400" cy="914400"/>
                </a:xfrm>
                <a:prstGeom prst="ellipse">
                  <a:avLst/>
                </a:prstGeom>
                <a:solidFill>
                  <a:srgbClr val="A8EFC6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zh-CN" altLang="en-US" sz="24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6" name="椭圆 45">
                  <a:extLst>
                    <a:ext uri="{FF2B5EF4-FFF2-40B4-BE49-F238E27FC236}">
                      <a16:creationId xmlns:a16="http://schemas.microsoft.com/office/drawing/2014/main" id="{D2002959-6274-4AD4-A09E-DE0697BC2BF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52842" y="3486086"/>
                  <a:ext cx="914400" cy="914400"/>
                </a:xfrm>
                <a:prstGeom prst="ellipse">
                  <a:avLst/>
                </a:prstGeom>
                <a:blipFill>
                  <a:blip r:embed="rId15"/>
                  <a:stretch>
                    <a:fillRect/>
                  </a:stretch>
                </a:blipFill>
                <a:ln w="1905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椭圆 46">
                  <a:extLst>
                    <a:ext uri="{FF2B5EF4-FFF2-40B4-BE49-F238E27FC236}">
                      <a16:creationId xmlns:a16="http://schemas.microsoft.com/office/drawing/2014/main" id="{AB3930EA-C4C2-46C2-B07D-CB0268EEBDB8}"/>
                    </a:ext>
                  </a:extLst>
                </p:cNvPr>
                <p:cNvSpPr/>
                <p:nvPr/>
              </p:nvSpPr>
              <p:spPr>
                <a:xfrm>
                  <a:off x="1552842" y="5342876"/>
                  <a:ext cx="914400" cy="914400"/>
                </a:xfrm>
                <a:prstGeom prst="ellipse">
                  <a:avLst/>
                </a:prstGeom>
                <a:solidFill>
                  <a:srgbClr val="A8EFC6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oMath>
                    </m:oMathPara>
                  </a14:m>
                  <a:endParaRPr lang="zh-CN" altLang="en-US" sz="24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7" name="椭圆 46">
                  <a:extLst>
                    <a:ext uri="{FF2B5EF4-FFF2-40B4-BE49-F238E27FC236}">
                      <a16:creationId xmlns:a16="http://schemas.microsoft.com/office/drawing/2014/main" id="{AB3930EA-C4C2-46C2-B07D-CB0268EEBDB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52842" y="5342876"/>
                  <a:ext cx="914400" cy="914400"/>
                </a:xfrm>
                <a:prstGeom prst="ellipse">
                  <a:avLst/>
                </a:prstGeom>
                <a:blipFill>
                  <a:blip r:embed="rId16"/>
                  <a:stretch>
                    <a:fillRect/>
                  </a:stretch>
                </a:blipFill>
                <a:ln w="1905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" name="椭圆 47">
                  <a:extLst>
                    <a:ext uri="{FF2B5EF4-FFF2-40B4-BE49-F238E27FC236}">
                      <a16:creationId xmlns:a16="http://schemas.microsoft.com/office/drawing/2014/main" id="{BA5E483D-6F19-45B5-8B80-47EE9B5A0417}"/>
                    </a:ext>
                  </a:extLst>
                </p:cNvPr>
                <p:cNvSpPr/>
                <p:nvPr/>
              </p:nvSpPr>
              <p:spPr>
                <a:xfrm>
                  <a:off x="7284865" y="3486086"/>
                  <a:ext cx="914400" cy="914400"/>
                </a:xfrm>
                <a:prstGeom prst="ellipse">
                  <a:avLst/>
                </a:prstGeom>
                <a:solidFill>
                  <a:srgbClr val="A8EFC6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zh-CN" alt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zh-CN" altLang="en-US" sz="24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8" name="椭圆 47">
                  <a:extLst>
                    <a:ext uri="{FF2B5EF4-FFF2-40B4-BE49-F238E27FC236}">
                      <a16:creationId xmlns:a16="http://schemas.microsoft.com/office/drawing/2014/main" id="{BA5E483D-6F19-45B5-8B80-47EE9B5A041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84865" y="3486086"/>
                  <a:ext cx="914400" cy="914400"/>
                </a:xfrm>
                <a:prstGeom prst="ellipse">
                  <a:avLst/>
                </a:prstGeom>
                <a:blipFill>
                  <a:blip r:embed="rId17"/>
                  <a:stretch>
                    <a:fillRect/>
                  </a:stretch>
                </a:blipFill>
                <a:ln w="1905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9" name="直接箭头连接符 48">
              <a:extLst>
                <a:ext uri="{FF2B5EF4-FFF2-40B4-BE49-F238E27FC236}">
                  <a16:creationId xmlns:a16="http://schemas.microsoft.com/office/drawing/2014/main" id="{6F2D3AF5-05C8-40CE-A4C2-D436AEAA521C}"/>
                </a:ext>
              </a:extLst>
            </p:cNvPr>
            <p:cNvCxnSpPr>
              <a:cxnSpLocks/>
            </p:cNvCxnSpPr>
            <p:nvPr/>
          </p:nvCxnSpPr>
          <p:spPr>
            <a:xfrm>
              <a:off x="2436762" y="2917065"/>
              <a:ext cx="1163002" cy="819163"/>
            </a:xfrm>
            <a:prstGeom prst="straightConnector1">
              <a:avLst/>
            </a:prstGeom>
            <a:ln w="28575">
              <a:solidFill>
                <a:srgbClr val="00206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箭头连接符 49">
              <a:extLst>
                <a:ext uri="{FF2B5EF4-FFF2-40B4-BE49-F238E27FC236}">
                  <a16:creationId xmlns:a16="http://schemas.microsoft.com/office/drawing/2014/main" id="{10A580E8-318E-46B0-9C14-E89F02CC4834}"/>
                </a:ext>
              </a:extLst>
            </p:cNvPr>
            <p:cNvCxnSpPr>
              <a:cxnSpLocks/>
            </p:cNvCxnSpPr>
            <p:nvPr/>
          </p:nvCxnSpPr>
          <p:spPr>
            <a:xfrm>
              <a:off x="2467242" y="3943286"/>
              <a:ext cx="1039722" cy="3630"/>
            </a:xfrm>
            <a:prstGeom prst="straightConnector1">
              <a:avLst/>
            </a:prstGeom>
            <a:ln w="28575">
              <a:solidFill>
                <a:srgbClr val="00206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箭头连接符 50">
              <a:extLst>
                <a:ext uri="{FF2B5EF4-FFF2-40B4-BE49-F238E27FC236}">
                  <a16:creationId xmlns:a16="http://schemas.microsoft.com/office/drawing/2014/main" id="{CA69688D-39C3-4D42-9D7D-628B0D4C7B51}"/>
                </a:ext>
              </a:extLst>
            </p:cNvPr>
            <p:cNvCxnSpPr>
              <a:cxnSpLocks/>
              <a:stCxn id="47" idx="7"/>
            </p:cNvCxnSpPr>
            <p:nvPr/>
          </p:nvCxnSpPr>
          <p:spPr>
            <a:xfrm flipV="1">
              <a:off x="2333331" y="4148193"/>
              <a:ext cx="1266433" cy="1328594"/>
            </a:xfrm>
            <a:prstGeom prst="straightConnector1">
              <a:avLst/>
            </a:prstGeom>
            <a:ln w="28575">
              <a:solidFill>
                <a:srgbClr val="00206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箭头连接符 51">
              <a:extLst>
                <a:ext uri="{FF2B5EF4-FFF2-40B4-BE49-F238E27FC236}">
                  <a16:creationId xmlns:a16="http://schemas.microsoft.com/office/drawing/2014/main" id="{5CFD0584-72FB-499E-A260-61071910E1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53340" y="3943286"/>
              <a:ext cx="488889" cy="0"/>
            </a:xfrm>
            <a:prstGeom prst="straightConnector1">
              <a:avLst/>
            </a:prstGeom>
            <a:ln w="28575">
              <a:solidFill>
                <a:srgbClr val="00206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3F438D41-AFC7-4F3E-90BC-30E1DB47DF37}"/>
                </a:ext>
              </a:extLst>
            </p:cNvPr>
            <p:cNvSpPr/>
            <p:nvPr/>
          </p:nvSpPr>
          <p:spPr>
            <a:xfrm>
              <a:off x="5852018" y="3486086"/>
              <a:ext cx="914400" cy="914400"/>
            </a:xfrm>
            <a:prstGeom prst="ellipse">
              <a:avLst/>
            </a:prstGeom>
            <a:solidFill>
              <a:srgbClr val="A8EFC6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54" name="直接箭头连接符 53">
              <a:extLst>
                <a:ext uri="{FF2B5EF4-FFF2-40B4-BE49-F238E27FC236}">
                  <a16:creationId xmlns:a16="http://schemas.microsoft.com/office/drawing/2014/main" id="{07B37875-BD70-4CEB-99BF-149276D7779F}"/>
                </a:ext>
              </a:extLst>
            </p:cNvPr>
            <p:cNvCxnSpPr>
              <a:cxnSpLocks/>
            </p:cNvCxnSpPr>
            <p:nvPr/>
          </p:nvCxnSpPr>
          <p:spPr>
            <a:xfrm>
              <a:off x="6776035" y="3943286"/>
              <a:ext cx="498219" cy="0"/>
            </a:xfrm>
            <a:prstGeom prst="straightConnector1">
              <a:avLst/>
            </a:prstGeom>
            <a:ln w="28575">
              <a:solidFill>
                <a:srgbClr val="00206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连接符: 肘形 54">
              <a:extLst>
                <a:ext uri="{FF2B5EF4-FFF2-40B4-BE49-F238E27FC236}">
                  <a16:creationId xmlns:a16="http://schemas.microsoft.com/office/drawing/2014/main" id="{0C4F5C1D-4385-42E7-96A2-BCF8557ED723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6090994" y="3696444"/>
              <a:ext cx="530939" cy="451747"/>
            </a:xfrm>
            <a:prstGeom prst="bentConnector3">
              <a:avLst>
                <a:gd name="adj1" fmla="val 42593"/>
              </a:avLst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6" name="矩形 55">
                  <a:extLst>
                    <a:ext uri="{FF2B5EF4-FFF2-40B4-BE49-F238E27FC236}">
                      <a16:creationId xmlns:a16="http://schemas.microsoft.com/office/drawing/2014/main" id="{AC7BB436-AF10-40D4-B119-EFB2A2AF2D25}"/>
                    </a:ext>
                  </a:extLst>
                </p:cNvPr>
                <p:cNvSpPr/>
                <p:nvPr/>
              </p:nvSpPr>
              <p:spPr>
                <a:xfrm>
                  <a:off x="2412036" y="2547812"/>
                  <a:ext cx="611898" cy="56995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2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sz="2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zh-CN" altLang="en-US" sz="2400" dirty="0">
                    <a:solidFill>
                      <a:srgbClr val="FF0000"/>
                    </a:solidFill>
                  </a:endParaRPr>
                </a:p>
              </p:txBody>
            </p:sp>
          </mc:Choice>
          <mc:Fallback xmlns="">
            <p:sp>
              <p:nvSpPr>
                <p:cNvPr id="56" name="矩形 55">
                  <a:extLst>
                    <a:ext uri="{FF2B5EF4-FFF2-40B4-BE49-F238E27FC236}">
                      <a16:creationId xmlns:a16="http://schemas.microsoft.com/office/drawing/2014/main" id="{AC7BB436-AF10-40D4-B119-EFB2A2AF2D2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12036" y="2547812"/>
                  <a:ext cx="611898" cy="569957"/>
                </a:xfrm>
                <a:prstGeom prst="rect">
                  <a:avLst/>
                </a:prstGeom>
                <a:blipFill>
                  <a:blip r:embed="rId18"/>
                  <a:stretch>
                    <a:fillRect r="-2469" b="-1316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7" name="矩形 56">
                  <a:extLst>
                    <a:ext uri="{FF2B5EF4-FFF2-40B4-BE49-F238E27FC236}">
                      <a16:creationId xmlns:a16="http://schemas.microsoft.com/office/drawing/2014/main" id="{B3A8B394-2F55-4730-B11F-364768BAD917}"/>
                    </a:ext>
                  </a:extLst>
                </p:cNvPr>
                <p:cNvSpPr/>
                <p:nvPr/>
              </p:nvSpPr>
              <p:spPr>
                <a:xfrm>
                  <a:off x="2433360" y="3446292"/>
                  <a:ext cx="619016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2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zh-CN" altLang="en-US" sz="2400" dirty="0">
                    <a:solidFill>
                      <a:srgbClr val="FF0000"/>
                    </a:solidFill>
                  </a:endParaRPr>
                </a:p>
              </p:txBody>
            </p:sp>
          </mc:Choice>
          <mc:Fallback xmlns="">
            <p:sp>
              <p:nvSpPr>
                <p:cNvPr id="57" name="矩形 56">
                  <a:extLst>
                    <a:ext uri="{FF2B5EF4-FFF2-40B4-BE49-F238E27FC236}">
                      <a16:creationId xmlns:a16="http://schemas.microsoft.com/office/drawing/2014/main" id="{B3A8B394-2F55-4730-B11F-364768BAD91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33360" y="3446292"/>
                  <a:ext cx="619016" cy="461665"/>
                </a:xfrm>
                <a:prstGeom prst="rect">
                  <a:avLst/>
                </a:prstGeom>
                <a:blipFill>
                  <a:blip r:embed="rId19"/>
                  <a:stretch>
                    <a:fillRect r="-1205" b="-2459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8" name="矩形 57">
                  <a:extLst>
                    <a:ext uri="{FF2B5EF4-FFF2-40B4-BE49-F238E27FC236}">
                      <a16:creationId xmlns:a16="http://schemas.microsoft.com/office/drawing/2014/main" id="{2B555923-6AEE-4673-BE15-8153579F1840}"/>
                    </a:ext>
                  </a:extLst>
                </p:cNvPr>
                <p:cNvSpPr/>
                <p:nvPr/>
              </p:nvSpPr>
              <p:spPr>
                <a:xfrm>
                  <a:off x="2640731" y="4112864"/>
                  <a:ext cx="619016" cy="56995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2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zh-CN" altLang="en-US" sz="2400" dirty="0">
                    <a:solidFill>
                      <a:srgbClr val="FF0000"/>
                    </a:solidFill>
                  </a:endParaRPr>
                </a:p>
              </p:txBody>
            </p:sp>
          </mc:Choice>
          <mc:Fallback xmlns="">
            <p:sp>
              <p:nvSpPr>
                <p:cNvPr id="58" name="矩形 57">
                  <a:extLst>
                    <a:ext uri="{FF2B5EF4-FFF2-40B4-BE49-F238E27FC236}">
                      <a16:creationId xmlns:a16="http://schemas.microsoft.com/office/drawing/2014/main" id="{2B555923-6AEE-4673-BE15-8153579F184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40731" y="4112864"/>
                  <a:ext cx="619016" cy="569957"/>
                </a:xfrm>
                <a:prstGeom prst="rect">
                  <a:avLst/>
                </a:prstGeom>
                <a:blipFill>
                  <a:blip r:embed="rId20"/>
                  <a:stretch>
                    <a:fillRect r="-2439" b="-1316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9" name="矩形: 圆角 58">
                  <a:extLst>
                    <a:ext uri="{FF2B5EF4-FFF2-40B4-BE49-F238E27FC236}">
                      <a16:creationId xmlns:a16="http://schemas.microsoft.com/office/drawing/2014/main" id="{5A750625-8EF3-489C-92DA-71D02025D2CC}"/>
                    </a:ext>
                  </a:extLst>
                </p:cNvPr>
                <p:cNvSpPr/>
                <p:nvPr/>
              </p:nvSpPr>
              <p:spPr>
                <a:xfrm>
                  <a:off x="6952060" y="1467684"/>
                  <a:ext cx="1563329" cy="717397"/>
                </a:xfrm>
                <a:prstGeom prst="roundRect">
                  <a:avLst/>
                </a:prstGeom>
                <a:solidFill>
                  <a:srgbClr val="DED5FF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zh-CN" altLang="en-US" sz="1400" b="1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𝝎</m:t>
                        </m:r>
                        <m:r>
                          <a:rPr lang="en-US" altLang="zh-CN" sz="1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=</m:t>
                        </m:r>
                        <m:r>
                          <a:rPr lang="zh-CN" altLang="en-US" sz="1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𝝎</m:t>
                        </m:r>
                        <m:r>
                          <a:rPr lang="en-US" altLang="zh-CN" sz="1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+</m:t>
                        </m:r>
                        <m:r>
                          <a:rPr lang="en-US" altLang="zh-CN" sz="1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zh-CN" altLang="en-US" sz="1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𝝎</m:t>
                        </m:r>
                      </m:oMath>
                    </m:oMathPara>
                  </a14:m>
                  <a:endParaRPr lang="en-CA" altLang="zh-CN" sz="1400" b="1" dirty="0">
                    <a:solidFill>
                      <a:schemeClr val="tx1"/>
                    </a:solidFill>
                  </a:endParaRP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1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𝑏</m:t>
                        </m:r>
                        <m:r>
                          <a:rPr lang="en-US" altLang="zh-CN" sz="1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=</m:t>
                        </m:r>
                        <m:r>
                          <a:rPr lang="en-US" altLang="zh-CN" sz="1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𝑏</m:t>
                        </m:r>
                        <m:r>
                          <a:rPr lang="en-US" altLang="zh-CN" sz="1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+∆</m:t>
                        </m:r>
                        <m:r>
                          <a:rPr lang="en-US" altLang="zh-CN" sz="1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oMath>
                    </m:oMathPara>
                  </a14:m>
                  <a:endParaRPr lang="zh-CN" altLang="en-US" sz="1400" b="1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9" name="矩形: 圆角 58">
                  <a:extLst>
                    <a:ext uri="{FF2B5EF4-FFF2-40B4-BE49-F238E27FC236}">
                      <a16:creationId xmlns:a16="http://schemas.microsoft.com/office/drawing/2014/main" id="{5A750625-8EF3-489C-92DA-71D02025D2C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52060" y="1467684"/>
                  <a:ext cx="1563329" cy="717397"/>
                </a:xfrm>
                <a:prstGeom prst="roundRect">
                  <a:avLst/>
                </a:prstGeom>
                <a:blipFill>
                  <a:blip r:embed="rId21"/>
                  <a:stretch>
                    <a:fillRect/>
                  </a:stretch>
                </a:blipFill>
                <a:ln w="1905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0" name="直接箭头连接符 59">
              <a:extLst>
                <a:ext uri="{FF2B5EF4-FFF2-40B4-BE49-F238E27FC236}">
                  <a16:creationId xmlns:a16="http://schemas.microsoft.com/office/drawing/2014/main" id="{BB8B1613-60EB-483F-8888-7021A42DC40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733729" y="2185081"/>
              <a:ext cx="0" cy="13010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1" name="矩形 60">
                  <a:extLst>
                    <a:ext uri="{FF2B5EF4-FFF2-40B4-BE49-F238E27FC236}">
                      <a16:creationId xmlns:a16="http://schemas.microsoft.com/office/drawing/2014/main" id="{0CADBBA2-0D42-4BCA-AE1F-5A64CBC5624C}"/>
                    </a:ext>
                  </a:extLst>
                </p:cNvPr>
                <p:cNvSpPr/>
                <p:nvPr/>
              </p:nvSpPr>
              <p:spPr>
                <a:xfrm>
                  <a:off x="8996515" y="1595549"/>
                  <a:ext cx="430374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𝑦</m:t>
                        </m:r>
                      </m:oMath>
                    </m:oMathPara>
                  </a14:m>
                  <a:endParaRPr lang="zh-CN" altLang="en-US" sz="2400" dirty="0"/>
                </a:p>
              </p:txBody>
            </p:sp>
          </mc:Choice>
          <mc:Fallback xmlns="">
            <p:sp>
              <p:nvSpPr>
                <p:cNvPr id="61" name="矩形 60">
                  <a:extLst>
                    <a:ext uri="{FF2B5EF4-FFF2-40B4-BE49-F238E27FC236}">
                      <a16:creationId xmlns:a16="http://schemas.microsoft.com/office/drawing/2014/main" id="{0CADBBA2-0D42-4BCA-AE1F-5A64CBC5624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96515" y="1595549"/>
                  <a:ext cx="430374" cy="461665"/>
                </a:xfrm>
                <a:prstGeom prst="rect">
                  <a:avLst/>
                </a:prstGeom>
                <a:blipFill>
                  <a:blip r:embed="rId22"/>
                  <a:stretch>
                    <a:fillRect l="-5172" r="-5172" b="-36066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2" name="直接箭头连接符 61">
              <a:extLst>
                <a:ext uri="{FF2B5EF4-FFF2-40B4-BE49-F238E27FC236}">
                  <a16:creationId xmlns:a16="http://schemas.microsoft.com/office/drawing/2014/main" id="{8C670A71-5B3A-4D1A-AC34-904603F4EAF1}"/>
                </a:ext>
              </a:extLst>
            </p:cNvPr>
            <p:cNvCxnSpPr>
              <a:cxnSpLocks/>
              <a:endCxn id="59" idx="3"/>
            </p:cNvCxnSpPr>
            <p:nvPr/>
          </p:nvCxnSpPr>
          <p:spPr>
            <a:xfrm flipH="1">
              <a:off x="8515389" y="1826382"/>
              <a:ext cx="481126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连接符: 曲线 62">
              <a:extLst>
                <a:ext uri="{FF2B5EF4-FFF2-40B4-BE49-F238E27FC236}">
                  <a16:creationId xmlns:a16="http://schemas.microsoft.com/office/drawing/2014/main" id="{57EB8C0E-EB7B-4F36-A815-26DF6A9E883E}"/>
                </a:ext>
              </a:extLst>
            </p:cNvPr>
            <p:cNvCxnSpPr>
              <a:cxnSpLocks/>
              <a:stCxn id="59" idx="1"/>
              <a:endCxn id="56" idx="0"/>
            </p:cNvCxnSpPr>
            <p:nvPr/>
          </p:nvCxnSpPr>
          <p:spPr>
            <a:xfrm rot="10800000" flipV="1">
              <a:off x="2717987" y="1826383"/>
              <a:ext cx="4234074" cy="721430"/>
            </a:xfrm>
            <a:prstGeom prst="curvedConnector2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连接符: 曲线 63">
              <a:extLst>
                <a:ext uri="{FF2B5EF4-FFF2-40B4-BE49-F238E27FC236}">
                  <a16:creationId xmlns:a16="http://schemas.microsoft.com/office/drawing/2014/main" id="{4AFFCBB9-7E61-47EC-8CF9-206D963173BB}"/>
                </a:ext>
              </a:extLst>
            </p:cNvPr>
            <p:cNvCxnSpPr>
              <a:cxnSpLocks/>
              <a:stCxn id="59" idx="1"/>
              <a:endCxn id="57" idx="0"/>
            </p:cNvCxnSpPr>
            <p:nvPr/>
          </p:nvCxnSpPr>
          <p:spPr>
            <a:xfrm rot="10800000" flipV="1">
              <a:off x="2742868" y="1826381"/>
              <a:ext cx="4209191" cy="1619910"/>
            </a:xfrm>
            <a:prstGeom prst="curvedConnector2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连接符: 曲线 64">
              <a:extLst>
                <a:ext uri="{FF2B5EF4-FFF2-40B4-BE49-F238E27FC236}">
                  <a16:creationId xmlns:a16="http://schemas.microsoft.com/office/drawing/2014/main" id="{225FD529-0943-4153-93E8-C57C74AF15E0}"/>
                </a:ext>
              </a:extLst>
            </p:cNvPr>
            <p:cNvCxnSpPr>
              <a:cxnSpLocks/>
              <a:stCxn id="59" idx="1"/>
              <a:endCxn id="58" idx="0"/>
            </p:cNvCxnSpPr>
            <p:nvPr/>
          </p:nvCxnSpPr>
          <p:spPr>
            <a:xfrm rot="10800000" flipV="1">
              <a:off x="2950241" y="1826383"/>
              <a:ext cx="4001820" cy="2286481"/>
            </a:xfrm>
            <a:prstGeom prst="curvedConnector2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" name="矩形 65">
                  <a:extLst>
                    <a:ext uri="{FF2B5EF4-FFF2-40B4-BE49-F238E27FC236}">
                      <a16:creationId xmlns:a16="http://schemas.microsoft.com/office/drawing/2014/main" id="{2140DFA5-DA8F-4958-A335-16FDD576A161}"/>
                    </a:ext>
                  </a:extLst>
                </p:cNvPr>
                <p:cNvSpPr/>
                <p:nvPr/>
              </p:nvSpPr>
              <p:spPr>
                <a:xfrm>
                  <a:off x="4217575" y="3027664"/>
                  <a:ext cx="427040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4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oMath>
                    </m:oMathPara>
                  </a14:m>
                  <a:endParaRPr lang="zh-CN" altLang="en-US" sz="2400" dirty="0">
                    <a:solidFill>
                      <a:srgbClr val="FF0000"/>
                    </a:solidFill>
                  </a:endParaRPr>
                </a:p>
              </p:txBody>
            </p:sp>
          </mc:Choice>
          <mc:Fallback xmlns="">
            <p:sp>
              <p:nvSpPr>
                <p:cNvPr id="66" name="矩形 65">
                  <a:extLst>
                    <a:ext uri="{FF2B5EF4-FFF2-40B4-BE49-F238E27FC236}">
                      <a16:creationId xmlns:a16="http://schemas.microsoft.com/office/drawing/2014/main" id="{2140DFA5-DA8F-4958-A335-16FDD576A16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17575" y="3027664"/>
                  <a:ext cx="427040" cy="461665"/>
                </a:xfrm>
                <a:prstGeom prst="rect">
                  <a:avLst/>
                </a:prstGeom>
                <a:blipFill>
                  <a:blip r:embed="rId23"/>
                  <a:stretch>
                    <a:fillRect l="-5263" r="-5263" b="-17742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7" name="连接符: 曲线 66">
              <a:extLst>
                <a:ext uri="{FF2B5EF4-FFF2-40B4-BE49-F238E27FC236}">
                  <a16:creationId xmlns:a16="http://schemas.microsoft.com/office/drawing/2014/main" id="{E459250F-E380-4FF3-994E-950D7BC89E8E}"/>
                </a:ext>
              </a:extLst>
            </p:cNvPr>
            <p:cNvCxnSpPr>
              <a:cxnSpLocks/>
              <a:stCxn id="59" idx="1"/>
              <a:endCxn id="66" idx="0"/>
            </p:cNvCxnSpPr>
            <p:nvPr/>
          </p:nvCxnSpPr>
          <p:spPr>
            <a:xfrm rot="10800000" flipV="1">
              <a:off x="4431096" y="1826383"/>
              <a:ext cx="2520965" cy="1201281"/>
            </a:xfrm>
            <a:prstGeom prst="curvedConnector2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8" name="文本框 67">
                  <a:extLst>
                    <a:ext uri="{FF2B5EF4-FFF2-40B4-BE49-F238E27FC236}">
                      <a16:creationId xmlns:a16="http://schemas.microsoft.com/office/drawing/2014/main" id="{22A81749-CFA1-4417-939A-918B9109098D}"/>
                    </a:ext>
                  </a:extLst>
                </p:cNvPr>
                <p:cNvSpPr txBox="1"/>
                <p:nvPr/>
              </p:nvSpPr>
              <p:spPr>
                <a:xfrm>
                  <a:off x="1947525" y="4750685"/>
                  <a:ext cx="12503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zh-CN" altLang="en-US" i="1" smtClean="0">
                            <a:latin typeface="Cambria Math" panose="02040503050406030204" pitchFamily="18" charset="0"/>
                          </a:rPr>
                          <m:t>⋮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68" name="文本框 67">
                  <a:extLst>
                    <a:ext uri="{FF2B5EF4-FFF2-40B4-BE49-F238E27FC236}">
                      <a16:creationId xmlns:a16="http://schemas.microsoft.com/office/drawing/2014/main" id="{22A81749-CFA1-4417-939A-918B9109098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47525" y="4750685"/>
                  <a:ext cx="125034" cy="276999"/>
                </a:xfrm>
                <a:prstGeom prst="rect">
                  <a:avLst/>
                </a:prstGeom>
                <a:blipFill>
                  <a:blip r:embed="rId24"/>
                  <a:stretch>
                    <a:fillRect l="-68750" r="-68750" b="-2973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69" name="连接符: 曲线 68">
            <a:extLst>
              <a:ext uri="{FF2B5EF4-FFF2-40B4-BE49-F238E27FC236}">
                <a16:creationId xmlns:a16="http://schemas.microsoft.com/office/drawing/2014/main" id="{D8291528-8DD3-4AAF-9561-4393BDBBF5C7}"/>
              </a:ext>
            </a:extLst>
          </p:cNvPr>
          <p:cNvCxnSpPr>
            <a:cxnSpLocks/>
          </p:cNvCxnSpPr>
          <p:nvPr/>
        </p:nvCxnSpPr>
        <p:spPr>
          <a:xfrm flipV="1">
            <a:off x="9793105" y="1700270"/>
            <a:ext cx="245381" cy="1465308"/>
          </a:xfrm>
          <a:prstGeom prst="curvedConnector2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0" name="矩形 69">
                <a:extLst>
                  <a:ext uri="{FF2B5EF4-FFF2-40B4-BE49-F238E27FC236}">
                    <a16:creationId xmlns:a16="http://schemas.microsoft.com/office/drawing/2014/main" id="{11B67ABB-B805-4521-A5A8-0FA081A8E70E}"/>
                  </a:ext>
                </a:extLst>
              </p:cNvPr>
              <p:cNvSpPr/>
              <p:nvPr/>
            </p:nvSpPr>
            <p:spPr>
              <a:xfrm>
                <a:off x="9912973" y="2479150"/>
                <a:ext cx="40793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altLang="zh-CN" sz="2400" b="0" i="1" smtClean="0">
                          <a:latin typeface="Cambria Math" panose="02040503050406030204" pitchFamily="18" charset="0"/>
                        </a:rPr>
                        <m:t>𝑧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70" name="矩形 69">
                <a:extLst>
                  <a:ext uri="{FF2B5EF4-FFF2-40B4-BE49-F238E27FC236}">
                    <a16:creationId xmlns:a16="http://schemas.microsoft.com/office/drawing/2014/main" id="{11B67ABB-B805-4521-A5A8-0FA081A8E7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12973" y="2479150"/>
                <a:ext cx="407932" cy="461665"/>
              </a:xfrm>
              <a:prstGeom prst="rect">
                <a:avLst/>
              </a:prstGeom>
              <a:blipFill>
                <a:blip r:embed="rId2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BF9497D7-DBD8-4DCC-8529-C60A54AECBBA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文本框 71">
            <a:extLst>
              <a:ext uri="{FF2B5EF4-FFF2-40B4-BE49-F238E27FC236}">
                <a16:creationId xmlns:a16="http://schemas.microsoft.com/office/drawing/2014/main" id="{900419C3-D99A-4DC4-B642-C7B66D16F305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逻辑回归模型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4825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任意多边形: 形状 69">
            <a:extLst>
              <a:ext uri="{FF2B5EF4-FFF2-40B4-BE49-F238E27FC236}">
                <a16:creationId xmlns:a16="http://schemas.microsoft.com/office/drawing/2014/main" id="{3A780A08-0130-4266-AE9D-DC8614916417}"/>
              </a:ext>
            </a:extLst>
          </p:cNvPr>
          <p:cNvSpPr/>
          <p:nvPr/>
        </p:nvSpPr>
        <p:spPr>
          <a:xfrm rot="10800000">
            <a:off x="9494876" y="2496508"/>
            <a:ext cx="482706" cy="1432392"/>
          </a:xfrm>
          <a:custGeom>
            <a:avLst/>
            <a:gdLst>
              <a:gd name="connsiteX0" fmla="*/ 152394 w 226143"/>
              <a:gd name="connsiteY0" fmla="*/ 0 h 914400"/>
              <a:gd name="connsiteX1" fmla="*/ 226143 w 226143"/>
              <a:gd name="connsiteY1" fmla="*/ 0 h 914400"/>
              <a:gd name="connsiteX2" fmla="*/ 226143 w 226143"/>
              <a:gd name="connsiteY2" fmla="*/ 914400 h 914400"/>
              <a:gd name="connsiteX3" fmla="*/ 152394 w 226143"/>
              <a:gd name="connsiteY3" fmla="*/ 914400 h 914400"/>
              <a:gd name="connsiteX4" fmla="*/ 76197 w 226143"/>
              <a:gd name="connsiteY4" fmla="*/ 838203 h 914400"/>
              <a:gd name="connsiteX5" fmla="*/ 76197 w 226143"/>
              <a:gd name="connsiteY5" fmla="*/ 533397 h 914400"/>
              <a:gd name="connsiteX6" fmla="*/ 0 w 226143"/>
              <a:gd name="connsiteY6" fmla="*/ 457200 h 914400"/>
              <a:gd name="connsiteX7" fmla="*/ 76197 w 226143"/>
              <a:gd name="connsiteY7" fmla="*/ 381003 h 914400"/>
              <a:gd name="connsiteX8" fmla="*/ 76197 w 226143"/>
              <a:gd name="connsiteY8" fmla="*/ 76197 h 914400"/>
              <a:gd name="connsiteX9" fmla="*/ 152394 w 226143"/>
              <a:gd name="connsiteY9" fmla="*/ 0 h 914400"/>
              <a:gd name="connsiteX0" fmla="*/ 226143 w 255871"/>
              <a:gd name="connsiteY0" fmla="*/ 0 h 914400"/>
              <a:gd name="connsiteX1" fmla="*/ 226143 w 255871"/>
              <a:gd name="connsiteY1" fmla="*/ 914400 h 914400"/>
              <a:gd name="connsiteX2" fmla="*/ 152394 w 255871"/>
              <a:gd name="connsiteY2" fmla="*/ 914400 h 914400"/>
              <a:gd name="connsiteX3" fmla="*/ 76197 w 255871"/>
              <a:gd name="connsiteY3" fmla="*/ 838203 h 914400"/>
              <a:gd name="connsiteX4" fmla="*/ 76197 w 255871"/>
              <a:gd name="connsiteY4" fmla="*/ 533397 h 914400"/>
              <a:gd name="connsiteX5" fmla="*/ 0 w 255871"/>
              <a:gd name="connsiteY5" fmla="*/ 457200 h 914400"/>
              <a:gd name="connsiteX6" fmla="*/ 76197 w 255871"/>
              <a:gd name="connsiteY6" fmla="*/ 381003 h 914400"/>
              <a:gd name="connsiteX7" fmla="*/ 76197 w 255871"/>
              <a:gd name="connsiteY7" fmla="*/ 76197 h 914400"/>
              <a:gd name="connsiteX8" fmla="*/ 152394 w 255871"/>
              <a:gd name="connsiteY8" fmla="*/ 0 h 914400"/>
              <a:gd name="connsiteX9" fmla="*/ 255871 w 255871"/>
              <a:gd name="connsiteY9" fmla="*/ 17345 h 914400"/>
              <a:gd name="connsiteX0" fmla="*/ 366793 w 366793"/>
              <a:gd name="connsiteY0" fmla="*/ 39167 h 914400"/>
              <a:gd name="connsiteX1" fmla="*/ 226143 w 366793"/>
              <a:gd name="connsiteY1" fmla="*/ 914400 h 914400"/>
              <a:gd name="connsiteX2" fmla="*/ 152394 w 366793"/>
              <a:gd name="connsiteY2" fmla="*/ 914400 h 914400"/>
              <a:gd name="connsiteX3" fmla="*/ 76197 w 366793"/>
              <a:gd name="connsiteY3" fmla="*/ 838203 h 914400"/>
              <a:gd name="connsiteX4" fmla="*/ 76197 w 366793"/>
              <a:gd name="connsiteY4" fmla="*/ 533397 h 914400"/>
              <a:gd name="connsiteX5" fmla="*/ 0 w 366793"/>
              <a:gd name="connsiteY5" fmla="*/ 457200 h 914400"/>
              <a:gd name="connsiteX6" fmla="*/ 76197 w 366793"/>
              <a:gd name="connsiteY6" fmla="*/ 381003 h 914400"/>
              <a:gd name="connsiteX7" fmla="*/ 76197 w 366793"/>
              <a:gd name="connsiteY7" fmla="*/ 76197 h 914400"/>
              <a:gd name="connsiteX8" fmla="*/ 152394 w 366793"/>
              <a:gd name="connsiteY8" fmla="*/ 0 h 914400"/>
              <a:gd name="connsiteX9" fmla="*/ 255871 w 366793"/>
              <a:gd name="connsiteY9" fmla="*/ 17345 h 914400"/>
              <a:gd name="connsiteX0" fmla="*/ 366793 w 366793"/>
              <a:gd name="connsiteY0" fmla="*/ 39167 h 914400"/>
              <a:gd name="connsiteX1" fmla="*/ 226143 w 366793"/>
              <a:gd name="connsiteY1" fmla="*/ 914400 h 914400"/>
              <a:gd name="connsiteX2" fmla="*/ 152394 w 366793"/>
              <a:gd name="connsiteY2" fmla="*/ 914400 h 914400"/>
              <a:gd name="connsiteX3" fmla="*/ 76197 w 366793"/>
              <a:gd name="connsiteY3" fmla="*/ 838203 h 914400"/>
              <a:gd name="connsiteX4" fmla="*/ 76197 w 366793"/>
              <a:gd name="connsiteY4" fmla="*/ 533397 h 914400"/>
              <a:gd name="connsiteX5" fmla="*/ 0 w 366793"/>
              <a:gd name="connsiteY5" fmla="*/ 457200 h 914400"/>
              <a:gd name="connsiteX6" fmla="*/ 76197 w 366793"/>
              <a:gd name="connsiteY6" fmla="*/ 381003 h 914400"/>
              <a:gd name="connsiteX7" fmla="*/ 76197 w 366793"/>
              <a:gd name="connsiteY7" fmla="*/ 76197 h 914400"/>
              <a:gd name="connsiteX8" fmla="*/ 152394 w 366793"/>
              <a:gd name="connsiteY8" fmla="*/ 0 h 914400"/>
              <a:gd name="connsiteX9" fmla="*/ 255871 w 366793"/>
              <a:gd name="connsiteY9" fmla="*/ 2424 h 914400"/>
              <a:gd name="connsiteX0" fmla="*/ 229299 w 255871"/>
              <a:gd name="connsiteY0" fmla="*/ 914379 h 914400"/>
              <a:gd name="connsiteX1" fmla="*/ 226143 w 255871"/>
              <a:gd name="connsiteY1" fmla="*/ 914400 h 914400"/>
              <a:gd name="connsiteX2" fmla="*/ 152394 w 255871"/>
              <a:gd name="connsiteY2" fmla="*/ 914400 h 914400"/>
              <a:gd name="connsiteX3" fmla="*/ 76197 w 255871"/>
              <a:gd name="connsiteY3" fmla="*/ 838203 h 914400"/>
              <a:gd name="connsiteX4" fmla="*/ 76197 w 255871"/>
              <a:gd name="connsiteY4" fmla="*/ 533397 h 914400"/>
              <a:gd name="connsiteX5" fmla="*/ 0 w 255871"/>
              <a:gd name="connsiteY5" fmla="*/ 457200 h 914400"/>
              <a:gd name="connsiteX6" fmla="*/ 76197 w 255871"/>
              <a:gd name="connsiteY6" fmla="*/ 381003 h 914400"/>
              <a:gd name="connsiteX7" fmla="*/ 76197 w 255871"/>
              <a:gd name="connsiteY7" fmla="*/ 76197 h 914400"/>
              <a:gd name="connsiteX8" fmla="*/ 152394 w 255871"/>
              <a:gd name="connsiteY8" fmla="*/ 0 h 914400"/>
              <a:gd name="connsiteX9" fmla="*/ 255871 w 255871"/>
              <a:gd name="connsiteY9" fmla="*/ 2424 h 914400"/>
              <a:gd name="connsiteX0" fmla="*/ 229299 w 257110"/>
              <a:gd name="connsiteY0" fmla="*/ 915568 h 915589"/>
              <a:gd name="connsiteX1" fmla="*/ 226143 w 257110"/>
              <a:gd name="connsiteY1" fmla="*/ 915589 h 915589"/>
              <a:gd name="connsiteX2" fmla="*/ 152394 w 257110"/>
              <a:gd name="connsiteY2" fmla="*/ 915589 h 915589"/>
              <a:gd name="connsiteX3" fmla="*/ 76197 w 257110"/>
              <a:gd name="connsiteY3" fmla="*/ 839392 h 915589"/>
              <a:gd name="connsiteX4" fmla="*/ 76197 w 257110"/>
              <a:gd name="connsiteY4" fmla="*/ 534586 h 915589"/>
              <a:gd name="connsiteX5" fmla="*/ 0 w 257110"/>
              <a:gd name="connsiteY5" fmla="*/ 458389 h 915589"/>
              <a:gd name="connsiteX6" fmla="*/ 76197 w 257110"/>
              <a:gd name="connsiteY6" fmla="*/ 382192 h 915589"/>
              <a:gd name="connsiteX7" fmla="*/ 76197 w 257110"/>
              <a:gd name="connsiteY7" fmla="*/ 77386 h 915589"/>
              <a:gd name="connsiteX8" fmla="*/ 152394 w 257110"/>
              <a:gd name="connsiteY8" fmla="*/ 1189 h 915589"/>
              <a:gd name="connsiteX9" fmla="*/ 257110 w 257110"/>
              <a:gd name="connsiteY9" fmla="*/ 0 h 915589"/>
              <a:gd name="connsiteX0" fmla="*/ 229299 w 232336"/>
              <a:gd name="connsiteY0" fmla="*/ 914845 h 914866"/>
              <a:gd name="connsiteX1" fmla="*/ 226143 w 232336"/>
              <a:gd name="connsiteY1" fmla="*/ 914866 h 914866"/>
              <a:gd name="connsiteX2" fmla="*/ 152394 w 232336"/>
              <a:gd name="connsiteY2" fmla="*/ 914866 h 914866"/>
              <a:gd name="connsiteX3" fmla="*/ 76197 w 232336"/>
              <a:gd name="connsiteY3" fmla="*/ 838669 h 914866"/>
              <a:gd name="connsiteX4" fmla="*/ 76197 w 232336"/>
              <a:gd name="connsiteY4" fmla="*/ 533863 h 914866"/>
              <a:gd name="connsiteX5" fmla="*/ 0 w 232336"/>
              <a:gd name="connsiteY5" fmla="*/ 457666 h 914866"/>
              <a:gd name="connsiteX6" fmla="*/ 76197 w 232336"/>
              <a:gd name="connsiteY6" fmla="*/ 381469 h 914866"/>
              <a:gd name="connsiteX7" fmla="*/ 76197 w 232336"/>
              <a:gd name="connsiteY7" fmla="*/ 76663 h 914866"/>
              <a:gd name="connsiteX8" fmla="*/ 152394 w 232336"/>
              <a:gd name="connsiteY8" fmla="*/ 466 h 914866"/>
              <a:gd name="connsiteX9" fmla="*/ 232336 w 232336"/>
              <a:gd name="connsiteY9" fmla="*/ 0 h 914866"/>
              <a:gd name="connsiteX0" fmla="*/ 229299 w 229299"/>
              <a:gd name="connsiteY0" fmla="*/ 914845 h 914866"/>
              <a:gd name="connsiteX1" fmla="*/ 226143 w 229299"/>
              <a:gd name="connsiteY1" fmla="*/ 914866 h 914866"/>
              <a:gd name="connsiteX2" fmla="*/ 152394 w 229299"/>
              <a:gd name="connsiteY2" fmla="*/ 914866 h 914866"/>
              <a:gd name="connsiteX3" fmla="*/ 76197 w 229299"/>
              <a:gd name="connsiteY3" fmla="*/ 838669 h 914866"/>
              <a:gd name="connsiteX4" fmla="*/ 76197 w 229299"/>
              <a:gd name="connsiteY4" fmla="*/ 533863 h 914866"/>
              <a:gd name="connsiteX5" fmla="*/ 0 w 229299"/>
              <a:gd name="connsiteY5" fmla="*/ 457666 h 914866"/>
              <a:gd name="connsiteX6" fmla="*/ 76197 w 229299"/>
              <a:gd name="connsiteY6" fmla="*/ 381469 h 914866"/>
              <a:gd name="connsiteX7" fmla="*/ 76197 w 229299"/>
              <a:gd name="connsiteY7" fmla="*/ 76663 h 914866"/>
              <a:gd name="connsiteX8" fmla="*/ 152394 w 229299"/>
              <a:gd name="connsiteY8" fmla="*/ 466 h 914866"/>
              <a:gd name="connsiteX9" fmla="*/ 222427 w 229299"/>
              <a:gd name="connsiteY9" fmla="*/ 0 h 914866"/>
              <a:gd name="connsiteX0" fmla="*/ 229299 w 229859"/>
              <a:gd name="connsiteY0" fmla="*/ 914845 h 914866"/>
              <a:gd name="connsiteX1" fmla="*/ 226143 w 229859"/>
              <a:gd name="connsiteY1" fmla="*/ 914866 h 914866"/>
              <a:gd name="connsiteX2" fmla="*/ 152394 w 229859"/>
              <a:gd name="connsiteY2" fmla="*/ 914866 h 914866"/>
              <a:gd name="connsiteX3" fmla="*/ 76197 w 229859"/>
              <a:gd name="connsiteY3" fmla="*/ 838669 h 914866"/>
              <a:gd name="connsiteX4" fmla="*/ 76197 w 229859"/>
              <a:gd name="connsiteY4" fmla="*/ 533863 h 914866"/>
              <a:gd name="connsiteX5" fmla="*/ 0 w 229859"/>
              <a:gd name="connsiteY5" fmla="*/ 457666 h 914866"/>
              <a:gd name="connsiteX6" fmla="*/ 76197 w 229859"/>
              <a:gd name="connsiteY6" fmla="*/ 381469 h 914866"/>
              <a:gd name="connsiteX7" fmla="*/ 76197 w 229859"/>
              <a:gd name="connsiteY7" fmla="*/ 76663 h 914866"/>
              <a:gd name="connsiteX8" fmla="*/ 152394 w 229859"/>
              <a:gd name="connsiteY8" fmla="*/ 466 h 914866"/>
              <a:gd name="connsiteX9" fmla="*/ 229859 w 229859"/>
              <a:gd name="connsiteY9" fmla="*/ 0 h 914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9859" h="914866">
                <a:moveTo>
                  <a:pt x="229299" y="914845"/>
                </a:moveTo>
                <a:lnTo>
                  <a:pt x="226143" y="914866"/>
                </a:lnTo>
                <a:lnTo>
                  <a:pt x="152394" y="914866"/>
                </a:lnTo>
                <a:cubicBezTo>
                  <a:pt x="110312" y="914866"/>
                  <a:pt x="76197" y="880751"/>
                  <a:pt x="76197" y="838669"/>
                </a:cubicBezTo>
                <a:lnTo>
                  <a:pt x="76197" y="533863"/>
                </a:lnTo>
                <a:cubicBezTo>
                  <a:pt x="76197" y="491781"/>
                  <a:pt x="42082" y="457666"/>
                  <a:pt x="0" y="457666"/>
                </a:cubicBezTo>
                <a:cubicBezTo>
                  <a:pt x="42082" y="457666"/>
                  <a:pt x="76197" y="423551"/>
                  <a:pt x="76197" y="381469"/>
                </a:cubicBezTo>
                <a:lnTo>
                  <a:pt x="76197" y="76663"/>
                </a:lnTo>
                <a:cubicBezTo>
                  <a:pt x="76197" y="34581"/>
                  <a:pt x="110312" y="466"/>
                  <a:pt x="152394" y="466"/>
                </a:cubicBezTo>
                <a:lnTo>
                  <a:pt x="229859" y="0"/>
                </a:lnTo>
              </a:path>
            </a:pathLst>
          </a:cu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1FF4FE6E-10FD-458B-9DD1-493411579161}"/>
              </a:ext>
            </a:extLst>
          </p:cNvPr>
          <p:cNvGrpSpPr/>
          <p:nvPr/>
        </p:nvGrpSpPr>
        <p:grpSpPr>
          <a:xfrm>
            <a:off x="1189049" y="781811"/>
            <a:ext cx="7945890" cy="4268481"/>
            <a:chOff x="1552842" y="1772484"/>
            <a:chExt cx="7945890" cy="4268481"/>
          </a:xfrm>
        </p:grpSpPr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814D3E34-6583-4DC5-9F1D-5C9C739BBEBF}"/>
                </a:ext>
              </a:extLst>
            </p:cNvPr>
            <p:cNvSpPr/>
            <p:nvPr/>
          </p:nvSpPr>
          <p:spPr>
            <a:xfrm>
              <a:off x="3527989" y="3517342"/>
              <a:ext cx="1828800" cy="914399"/>
            </a:xfrm>
            <a:prstGeom prst="ellipse">
              <a:avLst/>
            </a:prstGeom>
            <a:solidFill>
              <a:srgbClr val="A8EFC6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3" name="文本框 72">
                  <a:extLst>
                    <a:ext uri="{FF2B5EF4-FFF2-40B4-BE49-F238E27FC236}">
                      <a16:creationId xmlns:a16="http://schemas.microsoft.com/office/drawing/2014/main" id="{DF7222AC-E4CE-4C55-8E17-87779D31ED0C}"/>
                    </a:ext>
                  </a:extLst>
                </p:cNvPr>
                <p:cNvSpPr txBox="1"/>
                <p:nvPr/>
              </p:nvSpPr>
              <p:spPr>
                <a:xfrm>
                  <a:off x="3619660" y="3600027"/>
                  <a:ext cx="1571456" cy="70788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0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2000" i="1"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</m:oMath>
                    </m:oMathPara>
                  </a14:m>
                  <a:endParaRPr lang="en-US" altLang="zh-CN" sz="2000" i="1" dirty="0">
                    <a:latin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2000" i="1"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𝑏</m:t>
                        </m:r>
                      </m:oMath>
                    </m:oMathPara>
                  </a14:m>
                  <a:endParaRPr lang="zh-CN" altLang="en-US" sz="2000" dirty="0"/>
                </a:p>
              </p:txBody>
            </p:sp>
          </mc:Choice>
          <mc:Fallback xmlns="">
            <p:sp>
              <p:nvSpPr>
                <p:cNvPr id="73" name="文本框 72">
                  <a:extLst>
                    <a:ext uri="{FF2B5EF4-FFF2-40B4-BE49-F238E27FC236}">
                      <a16:creationId xmlns:a16="http://schemas.microsoft.com/office/drawing/2014/main" id="{DF7222AC-E4CE-4C55-8E17-87779D31ED0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19660" y="3600027"/>
                  <a:ext cx="1571456" cy="707886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4" name="椭圆 73">
                  <a:extLst>
                    <a:ext uri="{FF2B5EF4-FFF2-40B4-BE49-F238E27FC236}">
                      <a16:creationId xmlns:a16="http://schemas.microsoft.com/office/drawing/2014/main" id="{E601DF52-3DC2-4BFE-BB9B-03E939DA3F5B}"/>
                    </a:ext>
                  </a:extLst>
                </p:cNvPr>
                <p:cNvSpPr/>
                <p:nvPr/>
              </p:nvSpPr>
              <p:spPr>
                <a:xfrm>
                  <a:off x="1552842" y="2288710"/>
                  <a:ext cx="914400" cy="914400"/>
                </a:xfrm>
                <a:prstGeom prst="ellipse">
                  <a:avLst/>
                </a:prstGeom>
                <a:solidFill>
                  <a:srgbClr val="A8EFC6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zh-CN" altLang="en-US" sz="24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74" name="椭圆 73">
                  <a:extLst>
                    <a:ext uri="{FF2B5EF4-FFF2-40B4-BE49-F238E27FC236}">
                      <a16:creationId xmlns:a16="http://schemas.microsoft.com/office/drawing/2014/main" id="{E601DF52-3DC2-4BFE-BB9B-03E939DA3F5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52842" y="2288710"/>
                  <a:ext cx="914400" cy="914400"/>
                </a:xfrm>
                <a:prstGeom prst="ellipse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 w="1905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5" name="椭圆 74">
                  <a:extLst>
                    <a:ext uri="{FF2B5EF4-FFF2-40B4-BE49-F238E27FC236}">
                      <a16:creationId xmlns:a16="http://schemas.microsoft.com/office/drawing/2014/main" id="{508D4DB2-3AE6-4FBD-A110-0DFCC060758E}"/>
                    </a:ext>
                  </a:extLst>
                </p:cNvPr>
                <p:cNvSpPr/>
                <p:nvPr/>
              </p:nvSpPr>
              <p:spPr>
                <a:xfrm>
                  <a:off x="1552842" y="3486086"/>
                  <a:ext cx="914400" cy="914400"/>
                </a:xfrm>
                <a:prstGeom prst="ellipse">
                  <a:avLst/>
                </a:prstGeom>
                <a:solidFill>
                  <a:srgbClr val="A8EFC6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zh-CN" altLang="en-US" sz="24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75" name="椭圆 74">
                  <a:extLst>
                    <a:ext uri="{FF2B5EF4-FFF2-40B4-BE49-F238E27FC236}">
                      <a16:creationId xmlns:a16="http://schemas.microsoft.com/office/drawing/2014/main" id="{508D4DB2-3AE6-4FBD-A110-0DFCC060758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52842" y="3486086"/>
                  <a:ext cx="914400" cy="914400"/>
                </a:xfrm>
                <a:prstGeom prst="ellipse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 w="1905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" name="椭圆 75">
                  <a:extLst>
                    <a:ext uri="{FF2B5EF4-FFF2-40B4-BE49-F238E27FC236}">
                      <a16:creationId xmlns:a16="http://schemas.microsoft.com/office/drawing/2014/main" id="{A8744632-05F0-462F-9246-22F1394308FB}"/>
                    </a:ext>
                  </a:extLst>
                </p:cNvPr>
                <p:cNvSpPr/>
                <p:nvPr/>
              </p:nvSpPr>
              <p:spPr>
                <a:xfrm>
                  <a:off x="1552842" y="5126565"/>
                  <a:ext cx="914400" cy="914400"/>
                </a:xfrm>
                <a:prstGeom prst="ellipse">
                  <a:avLst/>
                </a:prstGeom>
                <a:solidFill>
                  <a:srgbClr val="A8EFC6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oMath>
                    </m:oMathPara>
                  </a14:m>
                  <a:endParaRPr lang="zh-CN" altLang="en-US" sz="24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76" name="椭圆 75">
                  <a:extLst>
                    <a:ext uri="{FF2B5EF4-FFF2-40B4-BE49-F238E27FC236}">
                      <a16:creationId xmlns:a16="http://schemas.microsoft.com/office/drawing/2014/main" id="{A8744632-05F0-462F-9246-22F1394308F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52842" y="5126565"/>
                  <a:ext cx="914400" cy="914400"/>
                </a:xfrm>
                <a:prstGeom prst="ellipse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 w="1905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7" name="椭圆 76">
                  <a:extLst>
                    <a:ext uri="{FF2B5EF4-FFF2-40B4-BE49-F238E27FC236}">
                      <a16:creationId xmlns:a16="http://schemas.microsoft.com/office/drawing/2014/main" id="{EF9E2FCF-7250-4803-8DA0-AB05DA7600FB}"/>
                    </a:ext>
                  </a:extLst>
                </p:cNvPr>
                <p:cNvSpPr/>
                <p:nvPr/>
              </p:nvSpPr>
              <p:spPr>
                <a:xfrm>
                  <a:off x="7284865" y="3486086"/>
                  <a:ext cx="914400" cy="914400"/>
                </a:xfrm>
                <a:prstGeom prst="ellipse">
                  <a:avLst/>
                </a:prstGeom>
                <a:solidFill>
                  <a:srgbClr val="A8EFC6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zh-CN" alt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zh-CN" altLang="en-US" sz="24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77" name="椭圆 76">
                  <a:extLst>
                    <a:ext uri="{FF2B5EF4-FFF2-40B4-BE49-F238E27FC236}">
                      <a16:creationId xmlns:a16="http://schemas.microsoft.com/office/drawing/2014/main" id="{EF9E2FCF-7250-4803-8DA0-AB05DA7600F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84865" y="3486086"/>
                  <a:ext cx="914400" cy="914400"/>
                </a:xfrm>
                <a:prstGeom prst="ellipse">
                  <a:avLst/>
                </a:prstGeom>
                <a:blipFill>
                  <a:blip r:embed="rId6"/>
                  <a:stretch>
                    <a:fillRect r="-3268"/>
                  </a:stretch>
                </a:blipFill>
                <a:ln w="1905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8" name="直接箭头连接符 77">
              <a:extLst>
                <a:ext uri="{FF2B5EF4-FFF2-40B4-BE49-F238E27FC236}">
                  <a16:creationId xmlns:a16="http://schemas.microsoft.com/office/drawing/2014/main" id="{137C799E-63F8-4599-B1C6-9AEAB6D93691}"/>
                </a:ext>
              </a:extLst>
            </p:cNvPr>
            <p:cNvCxnSpPr>
              <a:cxnSpLocks/>
            </p:cNvCxnSpPr>
            <p:nvPr/>
          </p:nvCxnSpPr>
          <p:spPr>
            <a:xfrm>
              <a:off x="2436762" y="2917065"/>
              <a:ext cx="1163002" cy="819163"/>
            </a:xfrm>
            <a:prstGeom prst="straightConnector1">
              <a:avLst/>
            </a:prstGeom>
            <a:ln w="28575">
              <a:solidFill>
                <a:srgbClr val="00206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箭头连接符 78">
              <a:extLst>
                <a:ext uri="{FF2B5EF4-FFF2-40B4-BE49-F238E27FC236}">
                  <a16:creationId xmlns:a16="http://schemas.microsoft.com/office/drawing/2014/main" id="{4EAF9DC7-5774-4454-A48B-9779C5066949}"/>
                </a:ext>
              </a:extLst>
            </p:cNvPr>
            <p:cNvCxnSpPr>
              <a:cxnSpLocks/>
            </p:cNvCxnSpPr>
            <p:nvPr/>
          </p:nvCxnSpPr>
          <p:spPr>
            <a:xfrm>
              <a:off x="2467242" y="3943286"/>
              <a:ext cx="1039722" cy="3630"/>
            </a:xfrm>
            <a:prstGeom prst="straightConnector1">
              <a:avLst/>
            </a:prstGeom>
            <a:ln w="28575">
              <a:solidFill>
                <a:srgbClr val="00206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箭头连接符 79">
              <a:extLst>
                <a:ext uri="{FF2B5EF4-FFF2-40B4-BE49-F238E27FC236}">
                  <a16:creationId xmlns:a16="http://schemas.microsoft.com/office/drawing/2014/main" id="{EB6B878D-57F8-43AA-8F84-A513FE2AB924}"/>
                </a:ext>
              </a:extLst>
            </p:cNvPr>
            <p:cNvCxnSpPr>
              <a:cxnSpLocks/>
              <a:stCxn id="76" idx="7"/>
            </p:cNvCxnSpPr>
            <p:nvPr/>
          </p:nvCxnSpPr>
          <p:spPr>
            <a:xfrm flipV="1">
              <a:off x="2333331" y="4223492"/>
              <a:ext cx="1283768" cy="1036984"/>
            </a:xfrm>
            <a:prstGeom prst="straightConnector1">
              <a:avLst/>
            </a:prstGeom>
            <a:ln w="28575">
              <a:solidFill>
                <a:srgbClr val="00206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箭头连接符 80">
              <a:extLst>
                <a:ext uri="{FF2B5EF4-FFF2-40B4-BE49-F238E27FC236}">
                  <a16:creationId xmlns:a16="http://schemas.microsoft.com/office/drawing/2014/main" id="{6260CCBE-2353-4C86-BC9F-5D432E196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00376" y="3943286"/>
              <a:ext cx="451642" cy="3630"/>
            </a:xfrm>
            <a:prstGeom prst="straightConnector1">
              <a:avLst/>
            </a:prstGeom>
            <a:ln w="28575">
              <a:solidFill>
                <a:srgbClr val="00206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椭圆 81">
              <a:extLst>
                <a:ext uri="{FF2B5EF4-FFF2-40B4-BE49-F238E27FC236}">
                  <a16:creationId xmlns:a16="http://schemas.microsoft.com/office/drawing/2014/main" id="{B5866EE6-5624-4D5E-93CF-3A7C6F98AAFB}"/>
                </a:ext>
              </a:extLst>
            </p:cNvPr>
            <p:cNvSpPr/>
            <p:nvPr/>
          </p:nvSpPr>
          <p:spPr>
            <a:xfrm>
              <a:off x="5852018" y="3486086"/>
              <a:ext cx="914400" cy="914400"/>
            </a:xfrm>
            <a:prstGeom prst="ellipse">
              <a:avLst/>
            </a:prstGeom>
            <a:solidFill>
              <a:srgbClr val="A8EFC6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83" name="直接箭头连接符 82">
              <a:extLst>
                <a:ext uri="{FF2B5EF4-FFF2-40B4-BE49-F238E27FC236}">
                  <a16:creationId xmlns:a16="http://schemas.microsoft.com/office/drawing/2014/main" id="{1B24E30D-C793-4E9F-B8CC-0F073E5CF5BD}"/>
                </a:ext>
              </a:extLst>
            </p:cNvPr>
            <p:cNvCxnSpPr>
              <a:cxnSpLocks/>
            </p:cNvCxnSpPr>
            <p:nvPr/>
          </p:nvCxnSpPr>
          <p:spPr>
            <a:xfrm>
              <a:off x="6768979" y="3943286"/>
              <a:ext cx="498219" cy="0"/>
            </a:xfrm>
            <a:prstGeom prst="straightConnector1">
              <a:avLst/>
            </a:prstGeom>
            <a:ln w="28575">
              <a:solidFill>
                <a:srgbClr val="00206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5" name="矩形 84">
                  <a:extLst>
                    <a:ext uri="{FF2B5EF4-FFF2-40B4-BE49-F238E27FC236}">
                      <a16:creationId xmlns:a16="http://schemas.microsoft.com/office/drawing/2014/main" id="{3706F499-471F-49B6-BADD-ADDD20EF9E5F}"/>
                    </a:ext>
                  </a:extLst>
                </p:cNvPr>
                <p:cNvSpPr/>
                <p:nvPr/>
              </p:nvSpPr>
              <p:spPr>
                <a:xfrm>
                  <a:off x="2433685" y="2656392"/>
                  <a:ext cx="611898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2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sz="2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zh-CN" altLang="en-US" sz="2400" dirty="0">
                    <a:solidFill>
                      <a:srgbClr val="FF0000"/>
                    </a:solidFill>
                  </a:endParaRPr>
                </a:p>
              </p:txBody>
            </p:sp>
          </mc:Choice>
          <mc:Fallback xmlns="">
            <p:sp>
              <p:nvSpPr>
                <p:cNvPr id="85" name="矩形 84">
                  <a:extLst>
                    <a:ext uri="{FF2B5EF4-FFF2-40B4-BE49-F238E27FC236}">
                      <a16:creationId xmlns:a16="http://schemas.microsoft.com/office/drawing/2014/main" id="{3706F499-471F-49B6-BADD-ADDD20EF9E5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33685" y="2656392"/>
                  <a:ext cx="611898" cy="461665"/>
                </a:xfrm>
                <a:prstGeom prst="rect">
                  <a:avLst/>
                </a:prstGeom>
                <a:blipFill>
                  <a:blip r:embed="rId7"/>
                  <a:stretch>
                    <a:fillRect b="-1316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6" name="矩形 85">
                  <a:extLst>
                    <a:ext uri="{FF2B5EF4-FFF2-40B4-BE49-F238E27FC236}">
                      <a16:creationId xmlns:a16="http://schemas.microsoft.com/office/drawing/2014/main" id="{46407317-5D63-4C23-A00E-007C7CD78F24}"/>
                    </a:ext>
                  </a:extLst>
                </p:cNvPr>
                <p:cNvSpPr/>
                <p:nvPr/>
              </p:nvSpPr>
              <p:spPr>
                <a:xfrm>
                  <a:off x="2433685" y="3508277"/>
                  <a:ext cx="619016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2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zh-CN" altLang="en-US" sz="2400" dirty="0">
                    <a:solidFill>
                      <a:srgbClr val="FF0000"/>
                    </a:solidFill>
                  </a:endParaRPr>
                </a:p>
              </p:txBody>
            </p:sp>
          </mc:Choice>
          <mc:Fallback xmlns="">
            <p:sp>
              <p:nvSpPr>
                <p:cNvPr id="86" name="矩形 85">
                  <a:extLst>
                    <a:ext uri="{FF2B5EF4-FFF2-40B4-BE49-F238E27FC236}">
                      <a16:creationId xmlns:a16="http://schemas.microsoft.com/office/drawing/2014/main" id="{46407317-5D63-4C23-A00E-007C7CD78F2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33685" y="3508277"/>
                  <a:ext cx="619016" cy="461665"/>
                </a:xfrm>
                <a:prstGeom prst="rect">
                  <a:avLst/>
                </a:prstGeom>
                <a:blipFill>
                  <a:blip r:embed="rId8"/>
                  <a:stretch>
                    <a:fillRect b="-1316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7" name="矩形 86">
                  <a:extLst>
                    <a:ext uri="{FF2B5EF4-FFF2-40B4-BE49-F238E27FC236}">
                      <a16:creationId xmlns:a16="http://schemas.microsoft.com/office/drawing/2014/main" id="{F15F4BF2-2F1A-46AD-9B0A-9E8654E9C76E}"/>
                    </a:ext>
                  </a:extLst>
                </p:cNvPr>
                <p:cNvSpPr/>
                <p:nvPr/>
              </p:nvSpPr>
              <p:spPr>
                <a:xfrm>
                  <a:off x="2481602" y="4377348"/>
                  <a:ext cx="619016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2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zh-CN" altLang="en-US" sz="2400" dirty="0">
                    <a:solidFill>
                      <a:srgbClr val="FF0000"/>
                    </a:solidFill>
                  </a:endParaRPr>
                </a:p>
              </p:txBody>
            </p:sp>
          </mc:Choice>
          <mc:Fallback xmlns="">
            <p:sp>
              <p:nvSpPr>
                <p:cNvPr id="87" name="矩形 86">
                  <a:extLst>
                    <a:ext uri="{FF2B5EF4-FFF2-40B4-BE49-F238E27FC236}">
                      <a16:creationId xmlns:a16="http://schemas.microsoft.com/office/drawing/2014/main" id="{F15F4BF2-2F1A-46AD-9B0A-9E8654E9C76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81602" y="4377348"/>
                  <a:ext cx="619016" cy="461665"/>
                </a:xfrm>
                <a:prstGeom prst="rect">
                  <a:avLst/>
                </a:prstGeom>
                <a:blipFill>
                  <a:blip r:embed="rId9"/>
                  <a:stretch>
                    <a:fillRect b="-1333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8" name="矩形: 圆角 87">
              <a:extLst>
                <a:ext uri="{FF2B5EF4-FFF2-40B4-BE49-F238E27FC236}">
                  <a16:creationId xmlns:a16="http://schemas.microsoft.com/office/drawing/2014/main" id="{C3397FC4-54BE-4F94-992F-94D4B23C7B54}"/>
                </a:ext>
              </a:extLst>
            </p:cNvPr>
            <p:cNvSpPr/>
            <p:nvPr/>
          </p:nvSpPr>
          <p:spPr>
            <a:xfrm>
              <a:off x="6952060" y="1772484"/>
              <a:ext cx="1563329" cy="717397"/>
            </a:xfrm>
            <a:prstGeom prst="roundRect">
              <a:avLst/>
            </a:prstGeom>
            <a:solidFill>
              <a:srgbClr val="DED5FF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chemeClr val="tx1"/>
                  </a:solidFill>
                </a:rPr>
                <a:t>损失函数</a:t>
              </a:r>
            </a:p>
          </p:txBody>
        </p:sp>
        <p:cxnSp>
          <p:nvCxnSpPr>
            <p:cNvPr id="89" name="直接箭头连接符 88">
              <a:extLst>
                <a:ext uri="{FF2B5EF4-FFF2-40B4-BE49-F238E27FC236}">
                  <a16:creationId xmlns:a16="http://schemas.microsoft.com/office/drawing/2014/main" id="{C6A0DD12-301D-46A2-99FE-5E13B83A159E}"/>
                </a:ext>
              </a:extLst>
            </p:cNvPr>
            <p:cNvCxnSpPr>
              <a:cxnSpLocks/>
              <a:endCxn id="88" idx="2"/>
            </p:cNvCxnSpPr>
            <p:nvPr/>
          </p:nvCxnSpPr>
          <p:spPr>
            <a:xfrm flipH="1" flipV="1">
              <a:off x="7733725" y="2489881"/>
              <a:ext cx="4" cy="99620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0" name="矩形 89">
                  <a:extLst>
                    <a:ext uri="{FF2B5EF4-FFF2-40B4-BE49-F238E27FC236}">
                      <a16:creationId xmlns:a16="http://schemas.microsoft.com/office/drawing/2014/main" id="{8333AB74-D434-49ED-BB26-821F3C68DB7D}"/>
                    </a:ext>
                  </a:extLst>
                </p:cNvPr>
                <p:cNvSpPr/>
                <p:nvPr/>
              </p:nvSpPr>
              <p:spPr>
                <a:xfrm>
                  <a:off x="9068358" y="1840846"/>
                  <a:ext cx="430374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𝑦</m:t>
                        </m:r>
                      </m:oMath>
                    </m:oMathPara>
                  </a14:m>
                  <a:endParaRPr lang="zh-CN" altLang="en-US" sz="2400" dirty="0"/>
                </a:p>
              </p:txBody>
            </p:sp>
          </mc:Choice>
          <mc:Fallback xmlns="">
            <p:sp>
              <p:nvSpPr>
                <p:cNvPr id="90" name="矩形 89">
                  <a:extLst>
                    <a:ext uri="{FF2B5EF4-FFF2-40B4-BE49-F238E27FC236}">
                      <a16:creationId xmlns:a16="http://schemas.microsoft.com/office/drawing/2014/main" id="{8333AB74-D434-49ED-BB26-821F3C68DB7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68358" y="1840846"/>
                  <a:ext cx="430374" cy="461665"/>
                </a:xfrm>
                <a:prstGeom prst="rect">
                  <a:avLst/>
                </a:prstGeom>
                <a:blipFill>
                  <a:blip r:embed="rId10"/>
                  <a:stretch>
                    <a:fillRect b="-10667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1" name="直接箭头连接符 90">
              <a:extLst>
                <a:ext uri="{FF2B5EF4-FFF2-40B4-BE49-F238E27FC236}">
                  <a16:creationId xmlns:a16="http://schemas.microsoft.com/office/drawing/2014/main" id="{D185D291-8085-46F8-984C-DA1E027A626C}"/>
                </a:ext>
              </a:extLst>
            </p:cNvPr>
            <p:cNvCxnSpPr>
              <a:cxnSpLocks/>
              <a:endCxn id="88" idx="3"/>
            </p:cNvCxnSpPr>
            <p:nvPr/>
          </p:nvCxnSpPr>
          <p:spPr>
            <a:xfrm flipH="1">
              <a:off x="8515389" y="2131182"/>
              <a:ext cx="481126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连接符: 曲线 91">
              <a:extLst>
                <a:ext uri="{FF2B5EF4-FFF2-40B4-BE49-F238E27FC236}">
                  <a16:creationId xmlns:a16="http://schemas.microsoft.com/office/drawing/2014/main" id="{E955BBED-A9B3-46A1-8052-D13EF71DA7B8}"/>
                </a:ext>
              </a:extLst>
            </p:cNvPr>
            <p:cNvCxnSpPr>
              <a:cxnSpLocks/>
              <a:stCxn id="88" idx="1"/>
              <a:endCxn id="85" idx="0"/>
            </p:cNvCxnSpPr>
            <p:nvPr/>
          </p:nvCxnSpPr>
          <p:spPr>
            <a:xfrm rot="10800000" flipV="1">
              <a:off x="2739634" y="2131182"/>
              <a:ext cx="4212426" cy="525209"/>
            </a:xfrm>
            <a:prstGeom prst="curvedConnector2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连接符: 曲线 92">
              <a:extLst>
                <a:ext uri="{FF2B5EF4-FFF2-40B4-BE49-F238E27FC236}">
                  <a16:creationId xmlns:a16="http://schemas.microsoft.com/office/drawing/2014/main" id="{D7D787EA-9146-4F95-BB16-D2EC97FB8D36}"/>
                </a:ext>
              </a:extLst>
            </p:cNvPr>
            <p:cNvCxnSpPr>
              <a:cxnSpLocks/>
              <a:stCxn id="88" idx="1"/>
              <a:endCxn id="86" idx="0"/>
            </p:cNvCxnSpPr>
            <p:nvPr/>
          </p:nvCxnSpPr>
          <p:spPr>
            <a:xfrm rot="10800000" flipV="1">
              <a:off x="2743194" y="2131183"/>
              <a:ext cx="4208867" cy="1377094"/>
            </a:xfrm>
            <a:prstGeom prst="curvedConnector2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连接符: 曲线 93">
              <a:extLst>
                <a:ext uri="{FF2B5EF4-FFF2-40B4-BE49-F238E27FC236}">
                  <a16:creationId xmlns:a16="http://schemas.microsoft.com/office/drawing/2014/main" id="{8DDC0480-1581-44EE-906D-875E95C33957}"/>
                </a:ext>
              </a:extLst>
            </p:cNvPr>
            <p:cNvCxnSpPr>
              <a:cxnSpLocks/>
              <a:stCxn id="88" idx="1"/>
              <a:endCxn id="87" idx="0"/>
            </p:cNvCxnSpPr>
            <p:nvPr/>
          </p:nvCxnSpPr>
          <p:spPr>
            <a:xfrm rot="10800000" flipV="1">
              <a:off x="2791110" y="2131182"/>
              <a:ext cx="4160950" cy="2246165"/>
            </a:xfrm>
            <a:prstGeom prst="curvedConnector2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5" name="矩形 94">
                  <a:extLst>
                    <a:ext uri="{FF2B5EF4-FFF2-40B4-BE49-F238E27FC236}">
                      <a16:creationId xmlns:a16="http://schemas.microsoft.com/office/drawing/2014/main" id="{7E65FE2A-B775-4B3A-BA51-5B62D96A5F48}"/>
                    </a:ext>
                  </a:extLst>
                </p:cNvPr>
                <p:cNvSpPr/>
                <p:nvPr/>
              </p:nvSpPr>
              <p:spPr>
                <a:xfrm>
                  <a:off x="4191868" y="3138362"/>
                  <a:ext cx="427040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4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oMath>
                    </m:oMathPara>
                  </a14:m>
                  <a:endParaRPr lang="zh-CN" altLang="en-US" sz="2400" dirty="0">
                    <a:solidFill>
                      <a:srgbClr val="FF0000"/>
                    </a:solidFill>
                  </a:endParaRPr>
                </a:p>
              </p:txBody>
            </p:sp>
          </mc:Choice>
          <mc:Fallback xmlns="">
            <p:sp>
              <p:nvSpPr>
                <p:cNvPr id="95" name="矩形 94">
                  <a:extLst>
                    <a:ext uri="{FF2B5EF4-FFF2-40B4-BE49-F238E27FC236}">
                      <a16:creationId xmlns:a16="http://schemas.microsoft.com/office/drawing/2014/main" id="{7E65FE2A-B775-4B3A-BA51-5B62D96A5F4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91868" y="3138362"/>
                  <a:ext cx="427040" cy="461665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6" name="连接符: 曲线 95">
              <a:extLst>
                <a:ext uri="{FF2B5EF4-FFF2-40B4-BE49-F238E27FC236}">
                  <a16:creationId xmlns:a16="http://schemas.microsoft.com/office/drawing/2014/main" id="{19130D21-9016-4FB1-A4C7-4A17D908FE7F}"/>
                </a:ext>
              </a:extLst>
            </p:cNvPr>
            <p:cNvCxnSpPr>
              <a:cxnSpLocks/>
              <a:stCxn id="88" idx="1"/>
              <a:endCxn id="95" idx="0"/>
            </p:cNvCxnSpPr>
            <p:nvPr/>
          </p:nvCxnSpPr>
          <p:spPr>
            <a:xfrm rot="10800000" flipV="1">
              <a:off x="4405388" y="2131182"/>
              <a:ext cx="2546672" cy="1007179"/>
            </a:xfrm>
            <a:prstGeom prst="curvedConnector2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7" name="文本框 96">
                  <a:extLst>
                    <a:ext uri="{FF2B5EF4-FFF2-40B4-BE49-F238E27FC236}">
                      <a16:creationId xmlns:a16="http://schemas.microsoft.com/office/drawing/2014/main" id="{07379DDF-E3E9-4C64-B865-89A47CEBA207}"/>
                    </a:ext>
                  </a:extLst>
                </p:cNvPr>
                <p:cNvSpPr txBox="1"/>
                <p:nvPr/>
              </p:nvSpPr>
              <p:spPr>
                <a:xfrm>
                  <a:off x="1947525" y="4750685"/>
                  <a:ext cx="12503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zh-CN" altLang="en-US" i="1" smtClean="0">
                            <a:latin typeface="Cambria Math" panose="02040503050406030204" pitchFamily="18" charset="0"/>
                          </a:rPr>
                          <m:t>⋮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97" name="文本框 96">
                  <a:extLst>
                    <a:ext uri="{FF2B5EF4-FFF2-40B4-BE49-F238E27FC236}">
                      <a16:creationId xmlns:a16="http://schemas.microsoft.com/office/drawing/2014/main" id="{07379DDF-E3E9-4C64-B865-89A47CEBA2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47525" y="4750685"/>
                  <a:ext cx="125034" cy="276999"/>
                </a:xfrm>
                <a:prstGeom prst="rect">
                  <a:avLst/>
                </a:prstGeom>
                <a:blipFill>
                  <a:blip r:embed="rId12"/>
                  <a:stretch>
                    <a:fillRect l="-45000" r="-45000" b="-6667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98" name="任意多边形: 形状 97">
            <a:extLst>
              <a:ext uri="{FF2B5EF4-FFF2-40B4-BE49-F238E27FC236}">
                <a16:creationId xmlns:a16="http://schemas.microsoft.com/office/drawing/2014/main" id="{58CD0C60-6823-4026-AE36-24A777F1230F}"/>
              </a:ext>
            </a:extLst>
          </p:cNvPr>
          <p:cNvSpPr/>
          <p:nvPr/>
        </p:nvSpPr>
        <p:spPr>
          <a:xfrm rot="10800000">
            <a:off x="9494876" y="830971"/>
            <a:ext cx="482706" cy="1583253"/>
          </a:xfrm>
          <a:custGeom>
            <a:avLst/>
            <a:gdLst>
              <a:gd name="connsiteX0" fmla="*/ 152394 w 226143"/>
              <a:gd name="connsiteY0" fmla="*/ 0 h 914400"/>
              <a:gd name="connsiteX1" fmla="*/ 226143 w 226143"/>
              <a:gd name="connsiteY1" fmla="*/ 0 h 914400"/>
              <a:gd name="connsiteX2" fmla="*/ 226143 w 226143"/>
              <a:gd name="connsiteY2" fmla="*/ 914400 h 914400"/>
              <a:gd name="connsiteX3" fmla="*/ 152394 w 226143"/>
              <a:gd name="connsiteY3" fmla="*/ 914400 h 914400"/>
              <a:gd name="connsiteX4" fmla="*/ 76197 w 226143"/>
              <a:gd name="connsiteY4" fmla="*/ 838203 h 914400"/>
              <a:gd name="connsiteX5" fmla="*/ 76197 w 226143"/>
              <a:gd name="connsiteY5" fmla="*/ 533397 h 914400"/>
              <a:gd name="connsiteX6" fmla="*/ 0 w 226143"/>
              <a:gd name="connsiteY6" fmla="*/ 457200 h 914400"/>
              <a:gd name="connsiteX7" fmla="*/ 76197 w 226143"/>
              <a:gd name="connsiteY7" fmla="*/ 381003 h 914400"/>
              <a:gd name="connsiteX8" fmla="*/ 76197 w 226143"/>
              <a:gd name="connsiteY8" fmla="*/ 76197 h 914400"/>
              <a:gd name="connsiteX9" fmla="*/ 152394 w 226143"/>
              <a:gd name="connsiteY9" fmla="*/ 0 h 914400"/>
              <a:gd name="connsiteX0" fmla="*/ 226143 w 255871"/>
              <a:gd name="connsiteY0" fmla="*/ 0 h 914400"/>
              <a:gd name="connsiteX1" fmla="*/ 226143 w 255871"/>
              <a:gd name="connsiteY1" fmla="*/ 914400 h 914400"/>
              <a:gd name="connsiteX2" fmla="*/ 152394 w 255871"/>
              <a:gd name="connsiteY2" fmla="*/ 914400 h 914400"/>
              <a:gd name="connsiteX3" fmla="*/ 76197 w 255871"/>
              <a:gd name="connsiteY3" fmla="*/ 838203 h 914400"/>
              <a:gd name="connsiteX4" fmla="*/ 76197 w 255871"/>
              <a:gd name="connsiteY4" fmla="*/ 533397 h 914400"/>
              <a:gd name="connsiteX5" fmla="*/ 0 w 255871"/>
              <a:gd name="connsiteY5" fmla="*/ 457200 h 914400"/>
              <a:gd name="connsiteX6" fmla="*/ 76197 w 255871"/>
              <a:gd name="connsiteY6" fmla="*/ 381003 h 914400"/>
              <a:gd name="connsiteX7" fmla="*/ 76197 w 255871"/>
              <a:gd name="connsiteY7" fmla="*/ 76197 h 914400"/>
              <a:gd name="connsiteX8" fmla="*/ 152394 w 255871"/>
              <a:gd name="connsiteY8" fmla="*/ 0 h 914400"/>
              <a:gd name="connsiteX9" fmla="*/ 255871 w 255871"/>
              <a:gd name="connsiteY9" fmla="*/ 17345 h 914400"/>
              <a:gd name="connsiteX0" fmla="*/ 366793 w 366793"/>
              <a:gd name="connsiteY0" fmla="*/ 39167 h 914400"/>
              <a:gd name="connsiteX1" fmla="*/ 226143 w 366793"/>
              <a:gd name="connsiteY1" fmla="*/ 914400 h 914400"/>
              <a:gd name="connsiteX2" fmla="*/ 152394 w 366793"/>
              <a:gd name="connsiteY2" fmla="*/ 914400 h 914400"/>
              <a:gd name="connsiteX3" fmla="*/ 76197 w 366793"/>
              <a:gd name="connsiteY3" fmla="*/ 838203 h 914400"/>
              <a:gd name="connsiteX4" fmla="*/ 76197 w 366793"/>
              <a:gd name="connsiteY4" fmla="*/ 533397 h 914400"/>
              <a:gd name="connsiteX5" fmla="*/ 0 w 366793"/>
              <a:gd name="connsiteY5" fmla="*/ 457200 h 914400"/>
              <a:gd name="connsiteX6" fmla="*/ 76197 w 366793"/>
              <a:gd name="connsiteY6" fmla="*/ 381003 h 914400"/>
              <a:gd name="connsiteX7" fmla="*/ 76197 w 366793"/>
              <a:gd name="connsiteY7" fmla="*/ 76197 h 914400"/>
              <a:gd name="connsiteX8" fmla="*/ 152394 w 366793"/>
              <a:gd name="connsiteY8" fmla="*/ 0 h 914400"/>
              <a:gd name="connsiteX9" fmla="*/ 255871 w 366793"/>
              <a:gd name="connsiteY9" fmla="*/ 17345 h 914400"/>
              <a:gd name="connsiteX0" fmla="*/ 366793 w 366793"/>
              <a:gd name="connsiteY0" fmla="*/ 39167 h 914400"/>
              <a:gd name="connsiteX1" fmla="*/ 226143 w 366793"/>
              <a:gd name="connsiteY1" fmla="*/ 914400 h 914400"/>
              <a:gd name="connsiteX2" fmla="*/ 152394 w 366793"/>
              <a:gd name="connsiteY2" fmla="*/ 914400 h 914400"/>
              <a:gd name="connsiteX3" fmla="*/ 76197 w 366793"/>
              <a:gd name="connsiteY3" fmla="*/ 838203 h 914400"/>
              <a:gd name="connsiteX4" fmla="*/ 76197 w 366793"/>
              <a:gd name="connsiteY4" fmla="*/ 533397 h 914400"/>
              <a:gd name="connsiteX5" fmla="*/ 0 w 366793"/>
              <a:gd name="connsiteY5" fmla="*/ 457200 h 914400"/>
              <a:gd name="connsiteX6" fmla="*/ 76197 w 366793"/>
              <a:gd name="connsiteY6" fmla="*/ 381003 h 914400"/>
              <a:gd name="connsiteX7" fmla="*/ 76197 w 366793"/>
              <a:gd name="connsiteY7" fmla="*/ 76197 h 914400"/>
              <a:gd name="connsiteX8" fmla="*/ 152394 w 366793"/>
              <a:gd name="connsiteY8" fmla="*/ 0 h 914400"/>
              <a:gd name="connsiteX9" fmla="*/ 255871 w 366793"/>
              <a:gd name="connsiteY9" fmla="*/ 2424 h 914400"/>
              <a:gd name="connsiteX0" fmla="*/ 229299 w 255871"/>
              <a:gd name="connsiteY0" fmla="*/ 914379 h 914400"/>
              <a:gd name="connsiteX1" fmla="*/ 226143 w 255871"/>
              <a:gd name="connsiteY1" fmla="*/ 914400 h 914400"/>
              <a:gd name="connsiteX2" fmla="*/ 152394 w 255871"/>
              <a:gd name="connsiteY2" fmla="*/ 914400 h 914400"/>
              <a:gd name="connsiteX3" fmla="*/ 76197 w 255871"/>
              <a:gd name="connsiteY3" fmla="*/ 838203 h 914400"/>
              <a:gd name="connsiteX4" fmla="*/ 76197 w 255871"/>
              <a:gd name="connsiteY4" fmla="*/ 533397 h 914400"/>
              <a:gd name="connsiteX5" fmla="*/ 0 w 255871"/>
              <a:gd name="connsiteY5" fmla="*/ 457200 h 914400"/>
              <a:gd name="connsiteX6" fmla="*/ 76197 w 255871"/>
              <a:gd name="connsiteY6" fmla="*/ 381003 h 914400"/>
              <a:gd name="connsiteX7" fmla="*/ 76197 w 255871"/>
              <a:gd name="connsiteY7" fmla="*/ 76197 h 914400"/>
              <a:gd name="connsiteX8" fmla="*/ 152394 w 255871"/>
              <a:gd name="connsiteY8" fmla="*/ 0 h 914400"/>
              <a:gd name="connsiteX9" fmla="*/ 255871 w 255871"/>
              <a:gd name="connsiteY9" fmla="*/ 2424 h 914400"/>
              <a:gd name="connsiteX0" fmla="*/ 229299 w 257110"/>
              <a:gd name="connsiteY0" fmla="*/ 915568 h 915589"/>
              <a:gd name="connsiteX1" fmla="*/ 226143 w 257110"/>
              <a:gd name="connsiteY1" fmla="*/ 915589 h 915589"/>
              <a:gd name="connsiteX2" fmla="*/ 152394 w 257110"/>
              <a:gd name="connsiteY2" fmla="*/ 915589 h 915589"/>
              <a:gd name="connsiteX3" fmla="*/ 76197 w 257110"/>
              <a:gd name="connsiteY3" fmla="*/ 839392 h 915589"/>
              <a:gd name="connsiteX4" fmla="*/ 76197 w 257110"/>
              <a:gd name="connsiteY4" fmla="*/ 534586 h 915589"/>
              <a:gd name="connsiteX5" fmla="*/ 0 w 257110"/>
              <a:gd name="connsiteY5" fmla="*/ 458389 h 915589"/>
              <a:gd name="connsiteX6" fmla="*/ 76197 w 257110"/>
              <a:gd name="connsiteY6" fmla="*/ 382192 h 915589"/>
              <a:gd name="connsiteX7" fmla="*/ 76197 w 257110"/>
              <a:gd name="connsiteY7" fmla="*/ 77386 h 915589"/>
              <a:gd name="connsiteX8" fmla="*/ 152394 w 257110"/>
              <a:gd name="connsiteY8" fmla="*/ 1189 h 915589"/>
              <a:gd name="connsiteX9" fmla="*/ 257110 w 257110"/>
              <a:gd name="connsiteY9" fmla="*/ 0 h 915589"/>
              <a:gd name="connsiteX0" fmla="*/ 229299 w 232336"/>
              <a:gd name="connsiteY0" fmla="*/ 914845 h 914866"/>
              <a:gd name="connsiteX1" fmla="*/ 226143 w 232336"/>
              <a:gd name="connsiteY1" fmla="*/ 914866 h 914866"/>
              <a:gd name="connsiteX2" fmla="*/ 152394 w 232336"/>
              <a:gd name="connsiteY2" fmla="*/ 914866 h 914866"/>
              <a:gd name="connsiteX3" fmla="*/ 76197 w 232336"/>
              <a:gd name="connsiteY3" fmla="*/ 838669 h 914866"/>
              <a:gd name="connsiteX4" fmla="*/ 76197 w 232336"/>
              <a:gd name="connsiteY4" fmla="*/ 533863 h 914866"/>
              <a:gd name="connsiteX5" fmla="*/ 0 w 232336"/>
              <a:gd name="connsiteY5" fmla="*/ 457666 h 914866"/>
              <a:gd name="connsiteX6" fmla="*/ 76197 w 232336"/>
              <a:gd name="connsiteY6" fmla="*/ 381469 h 914866"/>
              <a:gd name="connsiteX7" fmla="*/ 76197 w 232336"/>
              <a:gd name="connsiteY7" fmla="*/ 76663 h 914866"/>
              <a:gd name="connsiteX8" fmla="*/ 152394 w 232336"/>
              <a:gd name="connsiteY8" fmla="*/ 466 h 914866"/>
              <a:gd name="connsiteX9" fmla="*/ 232336 w 232336"/>
              <a:gd name="connsiteY9" fmla="*/ 0 h 914866"/>
              <a:gd name="connsiteX0" fmla="*/ 229299 w 229299"/>
              <a:gd name="connsiteY0" fmla="*/ 914845 h 914866"/>
              <a:gd name="connsiteX1" fmla="*/ 226143 w 229299"/>
              <a:gd name="connsiteY1" fmla="*/ 914866 h 914866"/>
              <a:gd name="connsiteX2" fmla="*/ 152394 w 229299"/>
              <a:gd name="connsiteY2" fmla="*/ 914866 h 914866"/>
              <a:gd name="connsiteX3" fmla="*/ 76197 w 229299"/>
              <a:gd name="connsiteY3" fmla="*/ 838669 h 914866"/>
              <a:gd name="connsiteX4" fmla="*/ 76197 w 229299"/>
              <a:gd name="connsiteY4" fmla="*/ 533863 h 914866"/>
              <a:gd name="connsiteX5" fmla="*/ 0 w 229299"/>
              <a:gd name="connsiteY5" fmla="*/ 457666 h 914866"/>
              <a:gd name="connsiteX6" fmla="*/ 76197 w 229299"/>
              <a:gd name="connsiteY6" fmla="*/ 381469 h 914866"/>
              <a:gd name="connsiteX7" fmla="*/ 76197 w 229299"/>
              <a:gd name="connsiteY7" fmla="*/ 76663 h 914866"/>
              <a:gd name="connsiteX8" fmla="*/ 152394 w 229299"/>
              <a:gd name="connsiteY8" fmla="*/ 466 h 914866"/>
              <a:gd name="connsiteX9" fmla="*/ 222427 w 229299"/>
              <a:gd name="connsiteY9" fmla="*/ 0 h 914866"/>
              <a:gd name="connsiteX0" fmla="*/ 229299 w 229859"/>
              <a:gd name="connsiteY0" fmla="*/ 914845 h 914866"/>
              <a:gd name="connsiteX1" fmla="*/ 226143 w 229859"/>
              <a:gd name="connsiteY1" fmla="*/ 914866 h 914866"/>
              <a:gd name="connsiteX2" fmla="*/ 152394 w 229859"/>
              <a:gd name="connsiteY2" fmla="*/ 914866 h 914866"/>
              <a:gd name="connsiteX3" fmla="*/ 76197 w 229859"/>
              <a:gd name="connsiteY3" fmla="*/ 838669 h 914866"/>
              <a:gd name="connsiteX4" fmla="*/ 76197 w 229859"/>
              <a:gd name="connsiteY4" fmla="*/ 533863 h 914866"/>
              <a:gd name="connsiteX5" fmla="*/ 0 w 229859"/>
              <a:gd name="connsiteY5" fmla="*/ 457666 h 914866"/>
              <a:gd name="connsiteX6" fmla="*/ 76197 w 229859"/>
              <a:gd name="connsiteY6" fmla="*/ 381469 h 914866"/>
              <a:gd name="connsiteX7" fmla="*/ 76197 w 229859"/>
              <a:gd name="connsiteY7" fmla="*/ 76663 h 914866"/>
              <a:gd name="connsiteX8" fmla="*/ 152394 w 229859"/>
              <a:gd name="connsiteY8" fmla="*/ 466 h 914866"/>
              <a:gd name="connsiteX9" fmla="*/ 229859 w 229859"/>
              <a:gd name="connsiteY9" fmla="*/ 0 h 914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9859" h="914866">
                <a:moveTo>
                  <a:pt x="229299" y="914845"/>
                </a:moveTo>
                <a:lnTo>
                  <a:pt x="226143" y="914866"/>
                </a:lnTo>
                <a:lnTo>
                  <a:pt x="152394" y="914866"/>
                </a:lnTo>
                <a:cubicBezTo>
                  <a:pt x="110312" y="914866"/>
                  <a:pt x="76197" y="880751"/>
                  <a:pt x="76197" y="838669"/>
                </a:cubicBezTo>
                <a:lnTo>
                  <a:pt x="76197" y="533863"/>
                </a:lnTo>
                <a:cubicBezTo>
                  <a:pt x="76197" y="491781"/>
                  <a:pt x="42082" y="457666"/>
                  <a:pt x="0" y="457666"/>
                </a:cubicBezTo>
                <a:cubicBezTo>
                  <a:pt x="42082" y="457666"/>
                  <a:pt x="76197" y="423551"/>
                  <a:pt x="76197" y="381469"/>
                </a:cubicBezTo>
                <a:lnTo>
                  <a:pt x="76197" y="76663"/>
                </a:lnTo>
                <a:cubicBezTo>
                  <a:pt x="76197" y="34581"/>
                  <a:pt x="110312" y="466"/>
                  <a:pt x="152394" y="466"/>
                </a:cubicBezTo>
                <a:lnTo>
                  <a:pt x="229859" y="0"/>
                </a:lnTo>
              </a:path>
            </a:pathLst>
          </a:cu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C02CA953-C50B-498D-AB89-657A260C98BA}"/>
              </a:ext>
            </a:extLst>
          </p:cNvPr>
          <p:cNvSpPr txBox="1"/>
          <p:nvPr/>
        </p:nvSpPr>
        <p:spPr>
          <a:xfrm>
            <a:off x="10275365" y="304963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预测</a:t>
            </a:r>
          </a:p>
        </p:txBody>
      </p:sp>
      <p:sp>
        <p:nvSpPr>
          <p:cNvPr id="100" name="文本框 99">
            <a:extLst>
              <a:ext uri="{FF2B5EF4-FFF2-40B4-BE49-F238E27FC236}">
                <a16:creationId xmlns:a16="http://schemas.microsoft.com/office/drawing/2014/main" id="{A0008B3E-099A-43C2-B4AB-5E313B0AFCD4}"/>
              </a:ext>
            </a:extLst>
          </p:cNvPr>
          <p:cNvSpPr txBox="1"/>
          <p:nvPr/>
        </p:nvSpPr>
        <p:spPr>
          <a:xfrm>
            <a:off x="10234093" y="135573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参数调整</a:t>
            </a:r>
          </a:p>
        </p:txBody>
      </p:sp>
      <p:sp>
        <p:nvSpPr>
          <p:cNvPr id="108" name="任意多边形: 形状 107">
            <a:extLst>
              <a:ext uri="{FF2B5EF4-FFF2-40B4-BE49-F238E27FC236}">
                <a16:creationId xmlns:a16="http://schemas.microsoft.com/office/drawing/2014/main" id="{B7CC4BF4-EF68-432D-B945-8E5A950B3046}"/>
              </a:ext>
            </a:extLst>
          </p:cNvPr>
          <p:cNvSpPr/>
          <p:nvPr/>
        </p:nvSpPr>
        <p:spPr>
          <a:xfrm>
            <a:off x="5608449" y="2763543"/>
            <a:ext cx="658761" cy="411859"/>
          </a:xfrm>
          <a:custGeom>
            <a:avLst/>
            <a:gdLst>
              <a:gd name="connsiteX0" fmla="*/ 0 w 1691149"/>
              <a:gd name="connsiteY0" fmla="*/ 703916 h 711939"/>
              <a:gd name="connsiteX1" fmla="*/ 255639 w 1691149"/>
              <a:gd name="connsiteY1" fmla="*/ 703916 h 711939"/>
              <a:gd name="connsiteX2" fmla="*/ 471949 w 1691149"/>
              <a:gd name="connsiteY2" fmla="*/ 703916 h 711939"/>
              <a:gd name="connsiteX3" fmla="*/ 609600 w 1691149"/>
              <a:gd name="connsiteY3" fmla="*/ 694084 h 711939"/>
              <a:gd name="connsiteX4" fmla="*/ 757084 w 1691149"/>
              <a:gd name="connsiteY4" fmla="*/ 497439 h 711939"/>
              <a:gd name="connsiteX5" fmla="*/ 875071 w 1691149"/>
              <a:gd name="connsiteY5" fmla="*/ 281129 h 711939"/>
              <a:gd name="connsiteX6" fmla="*/ 973394 w 1691149"/>
              <a:gd name="connsiteY6" fmla="*/ 84484 h 711939"/>
              <a:gd name="connsiteX7" fmla="*/ 1170039 w 1691149"/>
              <a:gd name="connsiteY7" fmla="*/ 5826 h 711939"/>
              <a:gd name="connsiteX8" fmla="*/ 1366684 w 1691149"/>
              <a:gd name="connsiteY8" fmla="*/ 5826 h 711939"/>
              <a:gd name="connsiteX9" fmla="*/ 1563329 w 1691149"/>
              <a:gd name="connsiteY9" fmla="*/ 5826 h 711939"/>
              <a:gd name="connsiteX10" fmla="*/ 1691149 w 1691149"/>
              <a:gd name="connsiteY10" fmla="*/ 5826 h 711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91149" h="711939">
                <a:moveTo>
                  <a:pt x="0" y="703916"/>
                </a:moveTo>
                <a:lnTo>
                  <a:pt x="255639" y="703916"/>
                </a:lnTo>
                <a:cubicBezTo>
                  <a:pt x="334297" y="703916"/>
                  <a:pt x="412956" y="705555"/>
                  <a:pt x="471949" y="703916"/>
                </a:cubicBezTo>
                <a:cubicBezTo>
                  <a:pt x="530942" y="702277"/>
                  <a:pt x="562078" y="728497"/>
                  <a:pt x="609600" y="694084"/>
                </a:cubicBezTo>
                <a:cubicBezTo>
                  <a:pt x="657123" y="659671"/>
                  <a:pt x="712839" y="566265"/>
                  <a:pt x="757084" y="497439"/>
                </a:cubicBezTo>
                <a:cubicBezTo>
                  <a:pt x="801329" y="428613"/>
                  <a:pt x="839019" y="349955"/>
                  <a:pt x="875071" y="281129"/>
                </a:cubicBezTo>
                <a:cubicBezTo>
                  <a:pt x="911123" y="212303"/>
                  <a:pt x="924233" y="130368"/>
                  <a:pt x="973394" y="84484"/>
                </a:cubicBezTo>
                <a:cubicBezTo>
                  <a:pt x="1022555" y="38600"/>
                  <a:pt x="1104491" y="18936"/>
                  <a:pt x="1170039" y="5826"/>
                </a:cubicBezTo>
                <a:cubicBezTo>
                  <a:pt x="1235587" y="-7284"/>
                  <a:pt x="1366684" y="5826"/>
                  <a:pt x="1366684" y="5826"/>
                </a:cubicBezTo>
                <a:lnTo>
                  <a:pt x="1563329" y="5826"/>
                </a:lnTo>
                <a:lnTo>
                  <a:pt x="1691149" y="5826"/>
                </a:lnTo>
              </a:path>
            </a:pathLst>
          </a:cu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文本框 110">
            <a:extLst>
              <a:ext uri="{FF2B5EF4-FFF2-40B4-BE49-F238E27FC236}">
                <a16:creationId xmlns:a16="http://schemas.microsoft.com/office/drawing/2014/main" id="{5603C0F7-4F2F-4F46-BE66-D86EAAB98196}"/>
              </a:ext>
            </a:extLst>
          </p:cNvPr>
          <p:cNvSpPr txBox="1"/>
          <p:nvPr/>
        </p:nvSpPr>
        <p:spPr>
          <a:xfrm>
            <a:off x="426182" y="5050292"/>
            <a:ext cx="7657866" cy="1689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逻辑回归仍然使用非线性函数输出计算损失函数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逻辑回归使用一个平滑可微函数代替阶梯函数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逻辑回归使用一种新的损失函数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交叉熵损失函数</a:t>
            </a: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3A5485D9-EB45-4BB6-8236-851DE50B0C7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B4852DD3-D574-4AC8-8559-497E9339D8F5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逻辑回归模型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45865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/>
              <p:cNvSpPr txBox="1"/>
              <p:nvPr/>
            </p:nvSpPr>
            <p:spPr>
              <a:xfrm>
                <a:off x="587705" y="1175479"/>
                <a:ext cx="5327164" cy="32931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2400" b="1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逻辑函数或</a:t>
                </a:r>
                <a:r>
                  <a:rPr lang="en-CA" altLang="zh-CN" sz="2400" b="1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sigmoid</a:t>
                </a:r>
                <a:r>
                  <a:rPr lang="zh-CN" altLang="en-US" sz="2400" b="1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函数：</a:t>
                </a:r>
                <a:endParaRPr lang="en-CA" altLang="zh-CN" sz="2400" b="1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2400" i="1">
                          <a:latin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1+</m:t>
                          </m:r>
                          <m:sSup>
                            <m:sSup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CA" altLang="zh-CN" sz="24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0&lt;</m:t>
                    </m:r>
                    <m:r>
                      <a:rPr lang="zh-CN" altLang="en-US" sz="2400" i="1">
                        <a:latin typeface="Cambria Math" panose="02040503050406030204" pitchFamily="18" charset="0"/>
                      </a:rPr>
                      <m:t>𝜎</m:t>
                    </m:r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zh-CN" sz="2400" i="1">
                        <a:latin typeface="Cambria Math" panose="02040503050406030204" pitchFamily="18" charset="0"/>
                      </a:rPr>
                      <m:t>&lt;1</m:t>
                    </m:r>
                  </m:oMath>
                </a14:m>
                <a:r>
                  <a:rPr lang="en-US" altLang="zh-CN" sz="2400" dirty="0"/>
                  <a:t> 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zh-CN" altLang="en-US" sz="2400" i="1">
                        <a:latin typeface="Cambria Math" panose="02040503050406030204" pitchFamily="18" charset="0"/>
                      </a:rPr>
                      <m:t>𝜎</m:t>
                    </m:r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e>
                    </m:d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  <m:r>
                      <a:rPr lang="en-US" altLang="zh-CN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</m:t>
                    </m:r>
                    <m:r>
                      <a:rPr lang="zh-CN" altLang="en-US" sz="2400" i="1">
                        <a:latin typeface="Cambria Math" panose="02040503050406030204" pitchFamily="18" charset="0"/>
                      </a:rPr>
                      <m:t>𝜎</m:t>
                    </m:r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e>
                    </m:d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=1,  </m:t>
                    </m:r>
                    <m:r>
                      <a:rPr lang="zh-CN" altLang="en-US" sz="2400" i="1">
                        <a:latin typeface="Cambria Math" panose="02040503050406030204" pitchFamily="18" charset="0"/>
                      </a:rPr>
                      <m:t>𝜎</m:t>
                    </m:r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=0.5</m:t>
                    </m:r>
                  </m:oMath>
                </a14:m>
                <a:endParaRPr lang="en-US" altLang="zh-CN" sz="24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  逻辑函数适合表示概率</a:t>
                </a:r>
                <a:endParaRPr lang="en-US" altLang="zh-CN" sz="2800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9" name="文本框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705" y="1175479"/>
                <a:ext cx="5327164" cy="3293146"/>
              </a:xfrm>
              <a:prstGeom prst="rect">
                <a:avLst/>
              </a:prstGeom>
              <a:blipFill>
                <a:blip r:embed="rId3"/>
                <a:stretch>
                  <a:fillRect l="-1716" b="-3333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图片 16">
            <a:extLst>
              <a:ext uri="{FF2B5EF4-FFF2-40B4-BE49-F238E27FC236}">
                <a16:creationId xmlns:a16="http://schemas.microsoft.com/office/drawing/2014/main" id="{4FC02CB3-83B6-4CF7-A73A-6A08C0784CE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73" b="41603"/>
          <a:stretch/>
        </p:blipFill>
        <p:spPr>
          <a:xfrm>
            <a:off x="6096000" y="950833"/>
            <a:ext cx="5176196" cy="2686448"/>
          </a:xfrm>
          <a:prstGeom prst="rect">
            <a:avLst/>
          </a:prstGeom>
        </p:spPr>
      </p:pic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F273C636-7631-4128-AB27-9CB295D7D413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E7D252C1-E463-45F5-A7BF-B0C5E92791CD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逻辑回归模型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06561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7" name="矩形: 圆角 16">
                <a:extLst>
                  <a:ext uri="{FF2B5EF4-FFF2-40B4-BE49-F238E27FC236}">
                    <a16:creationId xmlns:a16="http://schemas.microsoft.com/office/drawing/2014/main" id="{226BE253-6A8F-4924-ABC9-1C9598503A59}"/>
                  </a:ext>
                </a:extLst>
              </p:cNvPr>
              <p:cNvSpPr/>
              <p:nvPr/>
            </p:nvSpPr>
            <p:spPr>
              <a:xfrm>
                <a:off x="108155" y="2642970"/>
                <a:ext cx="3394656" cy="1061829"/>
              </a:xfrm>
              <a:prstGeom prst="round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US" altLang="zh-CN" sz="2400" b="1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altLang="zh-CN" sz="2400" b="1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US" altLang="zh-CN" sz="2400" b="1" dirty="0">
                    <a:solidFill>
                      <a:schemeClr val="tx1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[</m:t>
                        </m:r>
                        <m:sSub>
                          <m:sSub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4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sSub>
                          <m:sSubPr>
                            <m:ctrlPr>
                              <a:rPr lang="en-US" altLang="zh-CN" sz="24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,1</m:t>
                        </m:r>
                        <m:r>
                          <a:rPr lang="en-US" altLang="zh-CN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]</m:t>
                        </m:r>
                      </m:e>
                      <m:sup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en-US" altLang="zh-CN" sz="2400" dirty="0">
                  <a:solidFill>
                    <a:schemeClr val="tx1"/>
                  </a:solidFill>
                  <a:ea typeface="微软雅黑" panose="020B0503020204020204" pitchFamily="34" charset="-122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24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𝝎</m:t>
                      </m:r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sSup>
                        <m:sSup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[</m:t>
                          </m:r>
                          <m:sSub>
                            <m:sSubPr>
                              <m:ctrlP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4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4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</m:t>
                          </m:r>
                          <m:sSub>
                            <m:sSubPr>
                              <m:ctrlPr>
                                <a:rPr lang="en-US" altLang="zh-CN" sz="24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4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  <m:sup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zh-CN" altLang="en-US" sz="2400" dirty="0">
                  <a:solidFill>
                    <a:schemeClr val="tx1"/>
                  </a:solidFill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7" name="矩形: 圆角 16">
                <a:extLst>
                  <a:ext uri="{FF2B5EF4-FFF2-40B4-BE49-F238E27FC236}">
                    <a16:creationId xmlns:a16="http://schemas.microsoft.com/office/drawing/2014/main" id="{226BE253-6A8F-4924-ABC9-1C9598503A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55" y="2642970"/>
                <a:ext cx="3394656" cy="1061829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矩形: 圆角 18">
                <a:extLst>
                  <a:ext uri="{FF2B5EF4-FFF2-40B4-BE49-F238E27FC236}">
                    <a16:creationId xmlns:a16="http://schemas.microsoft.com/office/drawing/2014/main" id="{1F3A2F7B-6D25-458D-A599-1A71B608A3EF}"/>
                  </a:ext>
                </a:extLst>
              </p:cNvPr>
              <p:cNvSpPr/>
              <p:nvPr/>
            </p:nvSpPr>
            <p:spPr>
              <a:xfrm>
                <a:off x="4513303" y="2611511"/>
                <a:ext cx="7649200" cy="1061829"/>
              </a:xfrm>
              <a:prstGeom prst="round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US" altLang="zh-CN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sSub>
                        <m:sSub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p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24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𝒙</m:t>
                      </m:r>
                    </m:oMath>
                  </m:oMathPara>
                </a14:m>
                <a:endParaRPr lang="zh-CN" altLang="en-US" sz="2400" dirty="0">
                  <a:solidFill>
                    <a:schemeClr val="tx1"/>
                  </a:solidFill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9" name="矩形: 圆角 18">
                <a:extLst>
                  <a:ext uri="{FF2B5EF4-FFF2-40B4-BE49-F238E27FC236}">
                    <a16:creationId xmlns:a16="http://schemas.microsoft.com/office/drawing/2014/main" id="{1F3A2F7B-6D25-458D-A599-1A71B608A3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3303" y="2611511"/>
                <a:ext cx="7649200" cy="1061829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25EAD0E-7961-41B6-A497-1DC4C9F3534E}"/>
              </a:ext>
            </a:extLst>
          </p:cNvPr>
          <p:cNvSpPr/>
          <p:nvPr/>
        </p:nvSpPr>
        <p:spPr>
          <a:xfrm>
            <a:off x="1314599" y="4590687"/>
            <a:ext cx="7649200" cy="113026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1200"/>
              </a:spcAft>
            </a:pPr>
            <a:endParaRPr lang="zh-CN" altLang="en-US" sz="24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20945127-BFBF-4795-B031-2738846973CC}"/>
                  </a:ext>
                </a:extLst>
              </p:cNvPr>
              <p:cNvSpPr/>
              <p:nvPr/>
            </p:nvSpPr>
            <p:spPr>
              <a:xfrm>
                <a:off x="247512" y="1137050"/>
                <a:ext cx="11267768" cy="452623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ea typeface="微软雅黑" panose="020B0503020204020204" pitchFamily="34" charset="-122"/>
                  </a:rPr>
                  <a:t>标签</a:t>
                </a:r>
                <a:r>
                  <a:rPr lang="en-US" altLang="zh-CN" sz="2400" dirty="0">
                    <a:ea typeface="微软雅黑" panose="020B0503020204020204" pitchFamily="34" charset="-122"/>
                  </a:rPr>
                  <a:t> Y </a:t>
                </a:r>
                <a:r>
                  <a:rPr lang="zh-CN" altLang="en-US" sz="2400" dirty="0">
                    <a:ea typeface="微软雅黑" panose="020B0503020204020204" pitchFamily="34" charset="-122"/>
                  </a:rPr>
                  <a:t>为伯努利分布的随机变量。给定特征前提下，标签为</a:t>
                </a:r>
                <a:r>
                  <a:rPr lang="en-CA" altLang="zh-CN" sz="2400" dirty="0">
                    <a:ea typeface="微软雅黑" panose="020B0503020204020204" pitchFamily="34" charset="-122"/>
                  </a:rPr>
                  <a:t>1</a:t>
                </a:r>
                <a:r>
                  <a:rPr lang="zh-CN" altLang="en-US" sz="2400" dirty="0">
                    <a:ea typeface="微软雅黑" panose="020B0503020204020204" pitchFamily="34" charset="-122"/>
                  </a:rPr>
                  <a:t>的概率为</a:t>
                </a:r>
                <a:endParaRPr lang="en-US" altLang="zh-CN" sz="2400" dirty="0"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24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CA" altLang="zh-CN" sz="2400" b="0" i="0" smtClean="0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zh-CN" altLang="en-US" sz="2400">
                            <a:latin typeface="Cambria Math" panose="02040503050406030204" pitchFamily="18" charset="0"/>
                          </a:rPr>
                          <m:t>𝝎</m:t>
                        </m:r>
                      </m:e>
                    </m:d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l-GR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2400" i="1"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2400" i="1"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⋯+</m:t>
                        </m:r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2400" i="1"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zh-CN" altLang="en-US" sz="2400" i="1">
                        <a:latin typeface="Cambria Math" panose="02040503050406030204" pitchFamily="18" charset="0"/>
                      </a:rPr>
                      <m:t>𝜎</m:t>
                    </m:r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zh-CN" altLang="en-US" sz="2400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d>
                  </m:oMath>
                </a14:m>
                <a:endParaRPr lang="en-US" altLang="zh-CN" sz="2400" dirty="0"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50000"/>
                  </a:lnSpc>
                </a:pPr>
                <a:endParaRPr lang="en-US" altLang="zh-CN" sz="2400" dirty="0"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50000"/>
                  </a:lnSpc>
                </a:pPr>
                <a:endParaRPr lang="en-US" altLang="zh-CN" sz="2400" dirty="0"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50000"/>
                  </a:lnSpc>
                </a:pPr>
                <a:endParaRPr lang="en-US" altLang="zh-CN" sz="2400" dirty="0">
                  <a:ea typeface="微软雅黑" panose="020B0503020204020204" pitchFamily="34" charset="-122"/>
                </a:endParaRP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ea typeface="微软雅黑" panose="020B0503020204020204" pitchFamily="34" charset="-122"/>
                  </a:rPr>
                  <a:t>所以有</a:t>
                </a:r>
                <a:endParaRPr lang="en-CA" altLang="zh-CN" sz="2400" dirty="0"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altLang="zh-CN" sz="240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altLang="zh-CN" sz="240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  <m:e>
                          <m:r>
                            <a:rPr lang="en-US" altLang="zh-CN" sz="240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CA" altLang="zh-CN" sz="240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zh-CN" altLang="en-US" sz="2400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US" altLang="zh-CN" sz="240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2400">
                          <a:latin typeface="Cambria Math" panose="02040503050406030204" pitchFamily="18" charset="0"/>
                        </a:rPr>
                        <m:t>𝜎</m:t>
                      </m:r>
                      <m:r>
                        <a:rPr lang="en-US" altLang="zh-CN" sz="2400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400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p>
                          <m:r>
                            <a:rPr lang="en-US" altLang="zh-CN" sz="240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2400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zh-CN" sz="240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CN" sz="2400" i="1" dirty="0">
                  <a:latin typeface="Cambria Math" panose="02040503050406030204" pitchFamily="18" charset="0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=0</m:t>
                          </m:r>
                        </m:e>
                        <m:e>
                          <m:r>
                            <a:rPr lang="en-US" altLang="zh-CN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CA" altLang="zh-CN" sz="2400" b="1" i="1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zh-CN" altLang="en-US" sz="2400" b="1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=1−</m:t>
                      </m:r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  <m:e>
                          <m:r>
                            <a:rPr lang="en-US" altLang="zh-CN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zh-CN" altLang="en-US" sz="2400" b="1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=1−</m:t>
                      </m:r>
                      <m:r>
                        <a:rPr lang="zh-CN" altLang="en-US" sz="2400" i="1">
                          <a:latin typeface="Cambria Math" panose="02040503050406030204" pitchFamily="18" charset="0"/>
                        </a:rPr>
                        <m:t>𝜎</m:t>
                      </m:r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400" b="1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2400" b="1" i="1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20945127-BFBF-4795-B031-2738846973C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512" y="1137050"/>
                <a:ext cx="11267768" cy="4526239"/>
              </a:xfrm>
              <a:prstGeom prst="rect">
                <a:avLst/>
              </a:prstGeom>
              <a:blipFill>
                <a:blip r:embed="rId5"/>
                <a:stretch>
                  <a:fillRect l="-758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arrow-to-the-left-silhouette_32536">
            <a:extLst>
              <a:ext uri="{FF2B5EF4-FFF2-40B4-BE49-F238E27FC236}">
                <a16:creationId xmlns:a16="http://schemas.microsoft.com/office/drawing/2014/main" id="{B044F38F-025E-47A6-AF74-CE2E75D90728}"/>
              </a:ext>
            </a:extLst>
          </p:cNvPr>
          <p:cNvSpPr/>
          <p:nvPr/>
        </p:nvSpPr>
        <p:spPr>
          <a:xfrm rot="10800000">
            <a:off x="3860031" y="3003689"/>
            <a:ext cx="609685" cy="340390"/>
          </a:xfrm>
          <a:custGeom>
            <a:avLst/>
            <a:gdLst>
              <a:gd name="T0" fmla="*/ 602275 w 602487"/>
              <a:gd name="T1" fmla="*/ 602275 w 602487"/>
              <a:gd name="T2" fmla="*/ 602275 w 602487"/>
              <a:gd name="T3" fmla="*/ 602275 w 602487"/>
              <a:gd name="T4" fmla="*/ 602275 w 602487"/>
              <a:gd name="T5" fmla="*/ 602275 w 602487"/>
              <a:gd name="T6" fmla="*/ 602275 w 602487"/>
              <a:gd name="T7" fmla="*/ 602275 w 602487"/>
              <a:gd name="T8" fmla="*/ 602275 w 602487"/>
              <a:gd name="T9" fmla="*/ 602275 w 602487"/>
              <a:gd name="T10" fmla="*/ 602275 w 602487"/>
              <a:gd name="T11" fmla="*/ 602275 w 602487"/>
              <a:gd name="T12" fmla="*/ 602275 w 602487"/>
              <a:gd name="T13" fmla="*/ 602275 w 602487"/>
              <a:gd name="T14" fmla="*/ 602275 w 602487"/>
              <a:gd name="T15" fmla="*/ 602275 w 602487"/>
              <a:gd name="T16" fmla="*/ 602275 w 602487"/>
              <a:gd name="T17" fmla="*/ 602275 w 602487"/>
              <a:gd name="T18" fmla="*/ 602275 w 602487"/>
              <a:gd name="T19" fmla="*/ 602275 w 602487"/>
              <a:gd name="T20" fmla="*/ 602275 w 602487"/>
              <a:gd name="T21" fmla="*/ 602275 w 602487"/>
              <a:gd name="T22" fmla="*/ 602275 w 602487"/>
              <a:gd name="T23" fmla="*/ 602275 w 602487"/>
              <a:gd name="T24" fmla="*/ 602275 w 602487"/>
              <a:gd name="T25" fmla="*/ 602275 w 602487"/>
              <a:gd name="T26" fmla="*/ 602275 w 602487"/>
              <a:gd name="T27" fmla="*/ 602275 w 602487"/>
              <a:gd name="T28" fmla="*/ 602275 w 602487"/>
              <a:gd name="T29" fmla="*/ 602275 w 602487"/>
              <a:gd name="T30" fmla="*/ 602275 w 602487"/>
              <a:gd name="T31" fmla="*/ 602275 w 602487"/>
              <a:gd name="T32" fmla="*/ 602275 w 602487"/>
              <a:gd name="T33" fmla="*/ 602275 w 6024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223" h="4813">
                <a:moveTo>
                  <a:pt x="6223" y="3007"/>
                </a:moveTo>
                <a:cubicBezTo>
                  <a:pt x="6222" y="3074"/>
                  <a:pt x="6168" y="3129"/>
                  <a:pt x="6101" y="3129"/>
                </a:cubicBezTo>
                <a:lnTo>
                  <a:pt x="2604" y="3129"/>
                </a:lnTo>
                <a:lnTo>
                  <a:pt x="3201" y="4639"/>
                </a:lnTo>
                <a:cubicBezTo>
                  <a:pt x="3221" y="4690"/>
                  <a:pt x="3205" y="4748"/>
                  <a:pt x="3161" y="4780"/>
                </a:cubicBezTo>
                <a:cubicBezTo>
                  <a:pt x="3118" y="4813"/>
                  <a:pt x="3058" y="4813"/>
                  <a:pt x="3015" y="4780"/>
                </a:cubicBezTo>
                <a:lnTo>
                  <a:pt x="47" y="2498"/>
                </a:lnTo>
                <a:cubicBezTo>
                  <a:pt x="17" y="2475"/>
                  <a:pt x="0" y="2440"/>
                  <a:pt x="0" y="2402"/>
                </a:cubicBezTo>
                <a:cubicBezTo>
                  <a:pt x="0" y="2365"/>
                  <a:pt x="17" y="2329"/>
                  <a:pt x="47" y="2306"/>
                </a:cubicBezTo>
                <a:lnTo>
                  <a:pt x="3015" y="25"/>
                </a:lnTo>
                <a:cubicBezTo>
                  <a:pt x="3036" y="8"/>
                  <a:pt x="3062" y="0"/>
                  <a:pt x="3089" y="0"/>
                </a:cubicBezTo>
                <a:cubicBezTo>
                  <a:pt x="3114" y="0"/>
                  <a:pt x="3140" y="8"/>
                  <a:pt x="3161" y="24"/>
                </a:cubicBezTo>
                <a:cubicBezTo>
                  <a:pt x="3205" y="57"/>
                  <a:pt x="3221" y="115"/>
                  <a:pt x="3201" y="165"/>
                </a:cubicBezTo>
                <a:lnTo>
                  <a:pt x="2604" y="1676"/>
                </a:lnTo>
                <a:lnTo>
                  <a:pt x="6101" y="1676"/>
                </a:lnTo>
                <a:cubicBezTo>
                  <a:pt x="6168" y="1676"/>
                  <a:pt x="6222" y="1730"/>
                  <a:pt x="6222" y="1797"/>
                </a:cubicBezTo>
                <a:lnTo>
                  <a:pt x="6223" y="300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EBAB9ED7-5B48-46C4-A24F-3B4ED8E96BE7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B19FB879-8990-4C65-A959-4132BC28022A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逻辑回归模型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92907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44755302-9DE6-493F-BF07-0E201101D9DF}"/>
                  </a:ext>
                </a:extLst>
              </p:cNvPr>
              <p:cNvSpPr/>
              <p:nvPr/>
            </p:nvSpPr>
            <p:spPr>
              <a:xfrm>
                <a:off x="433915" y="3223938"/>
                <a:ext cx="10993081" cy="247811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对于所有训练样本来说，特征已知前提下，标签的概率（似然概率）为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240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CA" altLang="zh-CN" sz="2400" b="1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zh-CN" altLang="en-US" sz="2400" b="1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CA" altLang="zh-CN" sz="2400" b="0" i="1" smtClean="0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zh-CN" altLang="en-US" sz="2400" b="1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en-US" altLang="zh-CN" sz="2400" b="1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p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p>
                          </m:sSup>
                          <m:sSup>
                            <m:sSup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(1−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p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))</m:t>
                              </m:r>
                            </m:e>
                            <m:sup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p>
                          </m:sSup>
                        </m:e>
                      </m:nary>
                    </m:oMath>
                  </m:oMathPara>
                </a14:m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44755302-9DE6-493F-BF07-0E201101D9D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915" y="3223938"/>
                <a:ext cx="10993081" cy="2478114"/>
              </a:xfrm>
              <a:prstGeom prst="rect">
                <a:avLst/>
              </a:prstGeom>
              <a:blipFill>
                <a:blip r:embed="rId3"/>
                <a:stretch>
                  <a:fillRect l="-831" t="-197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id="{3A8586ED-5F77-4667-959B-142958AD504D}"/>
                  </a:ext>
                </a:extLst>
              </p:cNvPr>
              <p:cNvSpPr/>
              <p:nvPr/>
            </p:nvSpPr>
            <p:spPr>
              <a:xfrm>
                <a:off x="5008057" y="919798"/>
                <a:ext cx="6795578" cy="535518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e>
                        <m:e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CA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zh-CN" altLang="en-US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=1−</m:t>
                      </m:r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e>
                        <m:e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zh-CN" altLang="en-US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=1−</m:t>
                      </m:r>
                      <m:r>
                        <a:rPr lang="zh-CN" altLang="en-US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𝜎</m:t>
                      </m:r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p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24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400" dirty="0">
                  <a:solidFill>
                    <a:schemeClr val="tx1"/>
                  </a:solidFill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id="{3A8586ED-5F77-4667-959B-142958AD50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8057" y="919798"/>
                <a:ext cx="6795578" cy="535518"/>
              </a:xfrm>
              <a:prstGeom prst="roundRect">
                <a:avLst/>
              </a:prstGeom>
              <a:blipFill>
                <a:blip r:embed="rId4"/>
                <a:stretch>
                  <a:fillRect b="-795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57621C02-D104-4A40-A9D0-D3865668EFC8}"/>
                  </a:ext>
                </a:extLst>
              </p:cNvPr>
              <p:cNvSpPr/>
              <p:nvPr/>
            </p:nvSpPr>
            <p:spPr>
              <a:xfrm>
                <a:off x="433915" y="919798"/>
                <a:ext cx="3508204" cy="535518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altLang="zh-CN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  <m:e>
                          <m:r>
                            <a:rPr lang="en-US" altLang="zh-CN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CA" altLang="zh-CN" sz="24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zh-CN" altLang="en-US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US" altLang="zh-CN" sz="24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24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𝜎</m:t>
                      </m:r>
                      <m:r>
                        <a:rPr lang="en-US" altLang="zh-CN" sz="24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p>
                          <m:r>
                            <a:rPr lang="en-US" altLang="zh-CN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24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zh-CN" sz="24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400" dirty="0">
                  <a:solidFill>
                    <a:schemeClr val="tx1"/>
                  </a:solidFill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57621C02-D104-4A40-A9D0-D3865668EF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915" y="919798"/>
                <a:ext cx="3508204" cy="535518"/>
              </a:xfrm>
              <a:prstGeom prst="roundRect">
                <a:avLst/>
              </a:prstGeom>
              <a:blipFill>
                <a:blip r:embed="rId5"/>
                <a:stretch>
                  <a:fillRect l="-347" b="-795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对话气泡: 圆角矩形 25">
            <a:extLst>
              <a:ext uri="{FF2B5EF4-FFF2-40B4-BE49-F238E27FC236}">
                <a16:creationId xmlns:a16="http://schemas.microsoft.com/office/drawing/2014/main" id="{DE7094BD-33BA-425C-8E21-FCF1C1B10EC3}"/>
              </a:ext>
            </a:extLst>
          </p:cNvPr>
          <p:cNvSpPr/>
          <p:nvPr/>
        </p:nvSpPr>
        <p:spPr>
          <a:xfrm>
            <a:off x="2997029" y="4462995"/>
            <a:ext cx="3566696" cy="612648"/>
          </a:xfrm>
          <a:prstGeom prst="wedgeRoundRectCallout">
            <a:avLst>
              <a:gd name="adj1" fmla="val 64184"/>
              <a:gd name="adj2" fmla="val -52960"/>
              <a:gd name="adj3" fmla="val 16667"/>
            </a:avLst>
          </a:prstGeom>
          <a:solidFill>
            <a:srgbClr val="FFFF94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300" b="1" dirty="0">
                <a:solidFill>
                  <a:schemeClr val="tx1"/>
                </a:solidFill>
                <a:ea typeface="微软雅黑" panose="020B0503020204020204" pitchFamily="34" charset="-122"/>
              </a:rPr>
              <a:t>所有训练样本独立同分布</a:t>
            </a:r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94A0C977-4320-4CC1-8B81-E1985D0953C2}"/>
              </a:ext>
            </a:extLst>
          </p:cNvPr>
          <p:cNvSpPr/>
          <p:nvPr/>
        </p:nvSpPr>
        <p:spPr>
          <a:xfrm rot="16200000">
            <a:off x="5886348" y="-4229833"/>
            <a:ext cx="482706" cy="11721267"/>
          </a:xfrm>
          <a:custGeom>
            <a:avLst/>
            <a:gdLst>
              <a:gd name="connsiteX0" fmla="*/ 152394 w 226143"/>
              <a:gd name="connsiteY0" fmla="*/ 0 h 914400"/>
              <a:gd name="connsiteX1" fmla="*/ 226143 w 226143"/>
              <a:gd name="connsiteY1" fmla="*/ 0 h 914400"/>
              <a:gd name="connsiteX2" fmla="*/ 226143 w 226143"/>
              <a:gd name="connsiteY2" fmla="*/ 914400 h 914400"/>
              <a:gd name="connsiteX3" fmla="*/ 152394 w 226143"/>
              <a:gd name="connsiteY3" fmla="*/ 914400 h 914400"/>
              <a:gd name="connsiteX4" fmla="*/ 76197 w 226143"/>
              <a:gd name="connsiteY4" fmla="*/ 838203 h 914400"/>
              <a:gd name="connsiteX5" fmla="*/ 76197 w 226143"/>
              <a:gd name="connsiteY5" fmla="*/ 533397 h 914400"/>
              <a:gd name="connsiteX6" fmla="*/ 0 w 226143"/>
              <a:gd name="connsiteY6" fmla="*/ 457200 h 914400"/>
              <a:gd name="connsiteX7" fmla="*/ 76197 w 226143"/>
              <a:gd name="connsiteY7" fmla="*/ 381003 h 914400"/>
              <a:gd name="connsiteX8" fmla="*/ 76197 w 226143"/>
              <a:gd name="connsiteY8" fmla="*/ 76197 h 914400"/>
              <a:gd name="connsiteX9" fmla="*/ 152394 w 226143"/>
              <a:gd name="connsiteY9" fmla="*/ 0 h 914400"/>
              <a:gd name="connsiteX0" fmla="*/ 226143 w 255871"/>
              <a:gd name="connsiteY0" fmla="*/ 0 h 914400"/>
              <a:gd name="connsiteX1" fmla="*/ 226143 w 255871"/>
              <a:gd name="connsiteY1" fmla="*/ 914400 h 914400"/>
              <a:gd name="connsiteX2" fmla="*/ 152394 w 255871"/>
              <a:gd name="connsiteY2" fmla="*/ 914400 h 914400"/>
              <a:gd name="connsiteX3" fmla="*/ 76197 w 255871"/>
              <a:gd name="connsiteY3" fmla="*/ 838203 h 914400"/>
              <a:gd name="connsiteX4" fmla="*/ 76197 w 255871"/>
              <a:gd name="connsiteY4" fmla="*/ 533397 h 914400"/>
              <a:gd name="connsiteX5" fmla="*/ 0 w 255871"/>
              <a:gd name="connsiteY5" fmla="*/ 457200 h 914400"/>
              <a:gd name="connsiteX6" fmla="*/ 76197 w 255871"/>
              <a:gd name="connsiteY6" fmla="*/ 381003 h 914400"/>
              <a:gd name="connsiteX7" fmla="*/ 76197 w 255871"/>
              <a:gd name="connsiteY7" fmla="*/ 76197 h 914400"/>
              <a:gd name="connsiteX8" fmla="*/ 152394 w 255871"/>
              <a:gd name="connsiteY8" fmla="*/ 0 h 914400"/>
              <a:gd name="connsiteX9" fmla="*/ 255871 w 255871"/>
              <a:gd name="connsiteY9" fmla="*/ 17345 h 914400"/>
              <a:gd name="connsiteX0" fmla="*/ 366793 w 366793"/>
              <a:gd name="connsiteY0" fmla="*/ 39167 h 914400"/>
              <a:gd name="connsiteX1" fmla="*/ 226143 w 366793"/>
              <a:gd name="connsiteY1" fmla="*/ 914400 h 914400"/>
              <a:gd name="connsiteX2" fmla="*/ 152394 w 366793"/>
              <a:gd name="connsiteY2" fmla="*/ 914400 h 914400"/>
              <a:gd name="connsiteX3" fmla="*/ 76197 w 366793"/>
              <a:gd name="connsiteY3" fmla="*/ 838203 h 914400"/>
              <a:gd name="connsiteX4" fmla="*/ 76197 w 366793"/>
              <a:gd name="connsiteY4" fmla="*/ 533397 h 914400"/>
              <a:gd name="connsiteX5" fmla="*/ 0 w 366793"/>
              <a:gd name="connsiteY5" fmla="*/ 457200 h 914400"/>
              <a:gd name="connsiteX6" fmla="*/ 76197 w 366793"/>
              <a:gd name="connsiteY6" fmla="*/ 381003 h 914400"/>
              <a:gd name="connsiteX7" fmla="*/ 76197 w 366793"/>
              <a:gd name="connsiteY7" fmla="*/ 76197 h 914400"/>
              <a:gd name="connsiteX8" fmla="*/ 152394 w 366793"/>
              <a:gd name="connsiteY8" fmla="*/ 0 h 914400"/>
              <a:gd name="connsiteX9" fmla="*/ 255871 w 366793"/>
              <a:gd name="connsiteY9" fmla="*/ 17345 h 914400"/>
              <a:gd name="connsiteX0" fmla="*/ 366793 w 366793"/>
              <a:gd name="connsiteY0" fmla="*/ 39167 h 914400"/>
              <a:gd name="connsiteX1" fmla="*/ 226143 w 366793"/>
              <a:gd name="connsiteY1" fmla="*/ 914400 h 914400"/>
              <a:gd name="connsiteX2" fmla="*/ 152394 w 366793"/>
              <a:gd name="connsiteY2" fmla="*/ 914400 h 914400"/>
              <a:gd name="connsiteX3" fmla="*/ 76197 w 366793"/>
              <a:gd name="connsiteY3" fmla="*/ 838203 h 914400"/>
              <a:gd name="connsiteX4" fmla="*/ 76197 w 366793"/>
              <a:gd name="connsiteY4" fmla="*/ 533397 h 914400"/>
              <a:gd name="connsiteX5" fmla="*/ 0 w 366793"/>
              <a:gd name="connsiteY5" fmla="*/ 457200 h 914400"/>
              <a:gd name="connsiteX6" fmla="*/ 76197 w 366793"/>
              <a:gd name="connsiteY6" fmla="*/ 381003 h 914400"/>
              <a:gd name="connsiteX7" fmla="*/ 76197 w 366793"/>
              <a:gd name="connsiteY7" fmla="*/ 76197 h 914400"/>
              <a:gd name="connsiteX8" fmla="*/ 152394 w 366793"/>
              <a:gd name="connsiteY8" fmla="*/ 0 h 914400"/>
              <a:gd name="connsiteX9" fmla="*/ 255871 w 366793"/>
              <a:gd name="connsiteY9" fmla="*/ 2424 h 914400"/>
              <a:gd name="connsiteX0" fmla="*/ 229299 w 255871"/>
              <a:gd name="connsiteY0" fmla="*/ 914379 h 914400"/>
              <a:gd name="connsiteX1" fmla="*/ 226143 w 255871"/>
              <a:gd name="connsiteY1" fmla="*/ 914400 h 914400"/>
              <a:gd name="connsiteX2" fmla="*/ 152394 w 255871"/>
              <a:gd name="connsiteY2" fmla="*/ 914400 h 914400"/>
              <a:gd name="connsiteX3" fmla="*/ 76197 w 255871"/>
              <a:gd name="connsiteY3" fmla="*/ 838203 h 914400"/>
              <a:gd name="connsiteX4" fmla="*/ 76197 w 255871"/>
              <a:gd name="connsiteY4" fmla="*/ 533397 h 914400"/>
              <a:gd name="connsiteX5" fmla="*/ 0 w 255871"/>
              <a:gd name="connsiteY5" fmla="*/ 457200 h 914400"/>
              <a:gd name="connsiteX6" fmla="*/ 76197 w 255871"/>
              <a:gd name="connsiteY6" fmla="*/ 381003 h 914400"/>
              <a:gd name="connsiteX7" fmla="*/ 76197 w 255871"/>
              <a:gd name="connsiteY7" fmla="*/ 76197 h 914400"/>
              <a:gd name="connsiteX8" fmla="*/ 152394 w 255871"/>
              <a:gd name="connsiteY8" fmla="*/ 0 h 914400"/>
              <a:gd name="connsiteX9" fmla="*/ 255871 w 255871"/>
              <a:gd name="connsiteY9" fmla="*/ 2424 h 914400"/>
              <a:gd name="connsiteX0" fmla="*/ 229299 w 257110"/>
              <a:gd name="connsiteY0" fmla="*/ 915568 h 915589"/>
              <a:gd name="connsiteX1" fmla="*/ 226143 w 257110"/>
              <a:gd name="connsiteY1" fmla="*/ 915589 h 915589"/>
              <a:gd name="connsiteX2" fmla="*/ 152394 w 257110"/>
              <a:gd name="connsiteY2" fmla="*/ 915589 h 915589"/>
              <a:gd name="connsiteX3" fmla="*/ 76197 w 257110"/>
              <a:gd name="connsiteY3" fmla="*/ 839392 h 915589"/>
              <a:gd name="connsiteX4" fmla="*/ 76197 w 257110"/>
              <a:gd name="connsiteY4" fmla="*/ 534586 h 915589"/>
              <a:gd name="connsiteX5" fmla="*/ 0 w 257110"/>
              <a:gd name="connsiteY5" fmla="*/ 458389 h 915589"/>
              <a:gd name="connsiteX6" fmla="*/ 76197 w 257110"/>
              <a:gd name="connsiteY6" fmla="*/ 382192 h 915589"/>
              <a:gd name="connsiteX7" fmla="*/ 76197 w 257110"/>
              <a:gd name="connsiteY7" fmla="*/ 77386 h 915589"/>
              <a:gd name="connsiteX8" fmla="*/ 152394 w 257110"/>
              <a:gd name="connsiteY8" fmla="*/ 1189 h 915589"/>
              <a:gd name="connsiteX9" fmla="*/ 257110 w 257110"/>
              <a:gd name="connsiteY9" fmla="*/ 0 h 915589"/>
              <a:gd name="connsiteX0" fmla="*/ 229299 w 232336"/>
              <a:gd name="connsiteY0" fmla="*/ 914845 h 914866"/>
              <a:gd name="connsiteX1" fmla="*/ 226143 w 232336"/>
              <a:gd name="connsiteY1" fmla="*/ 914866 h 914866"/>
              <a:gd name="connsiteX2" fmla="*/ 152394 w 232336"/>
              <a:gd name="connsiteY2" fmla="*/ 914866 h 914866"/>
              <a:gd name="connsiteX3" fmla="*/ 76197 w 232336"/>
              <a:gd name="connsiteY3" fmla="*/ 838669 h 914866"/>
              <a:gd name="connsiteX4" fmla="*/ 76197 w 232336"/>
              <a:gd name="connsiteY4" fmla="*/ 533863 h 914866"/>
              <a:gd name="connsiteX5" fmla="*/ 0 w 232336"/>
              <a:gd name="connsiteY5" fmla="*/ 457666 h 914866"/>
              <a:gd name="connsiteX6" fmla="*/ 76197 w 232336"/>
              <a:gd name="connsiteY6" fmla="*/ 381469 h 914866"/>
              <a:gd name="connsiteX7" fmla="*/ 76197 w 232336"/>
              <a:gd name="connsiteY7" fmla="*/ 76663 h 914866"/>
              <a:gd name="connsiteX8" fmla="*/ 152394 w 232336"/>
              <a:gd name="connsiteY8" fmla="*/ 466 h 914866"/>
              <a:gd name="connsiteX9" fmla="*/ 232336 w 232336"/>
              <a:gd name="connsiteY9" fmla="*/ 0 h 914866"/>
              <a:gd name="connsiteX0" fmla="*/ 229299 w 229299"/>
              <a:gd name="connsiteY0" fmla="*/ 914845 h 914866"/>
              <a:gd name="connsiteX1" fmla="*/ 226143 w 229299"/>
              <a:gd name="connsiteY1" fmla="*/ 914866 h 914866"/>
              <a:gd name="connsiteX2" fmla="*/ 152394 w 229299"/>
              <a:gd name="connsiteY2" fmla="*/ 914866 h 914866"/>
              <a:gd name="connsiteX3" fmla="*/ 76197 w 229299"/>
              <a:gd name="connsiteY3" fmla="*/ 838669 h 914866"/>
              <a:gd name="connsiteX4" fmla="*/ 76197 w 229299"/>
              <a:gd name="connsiteY4" fmla="*/ 533863 h 914866"/>
              <a:gd name="connsiteX5" fmla="*/ 0 w 229299"/>
              <a:gd name="connsiteY5" fmla="*/ 457666 h 914866"/>
              <a:gd name="connsiteX6" fmla="*/ 76197 w 229299"/>
              <a:gd name="connsiteY6" fmla="*/ 381469 h 914866"/>
              <a:gd name="connsiteX7" fmla="*/ 76197 w 229299"/>
              <a:gd name="connsiteY7" fmla="*/ 76663 h 914866"/>
              <a:gd name="connsiteX8" fmla="*/ 152394 w 229299"/>
              <a:gd name="connsiteY8" fmla="*/ 466 h 914866"/>
              <a:gd name="connsiteX9" fmla="*/ 222427 w 229299"/>
              <a:gd name="connsiteY9" fmla="*/ 0 h 914866"/>
              <a:gd name="connsiteX0" fmla="*/ 229299 w 229859"/>
              <a:gd name="connsiteY0" fmla="*/ 914845 h 914866"/>
              <a:gd name="connsiteX1" fmla="*/ 226143 w 229859"/>
              <a:gd name="connsiteY1" fmla="*/ 914866 h 914866"/>
              <a:gd name="connsiteX2" fmla="*/ 152394 w 229859"/>
              <a:gd name="connsiteY2" fmla="*/ 914866 h 914866"/>
              <a:gd name="connsiteX3" fmla="*/ 76197 w 229859"/>
              <a:gd name="connsiteY3" fmla="*/ 838669 h 914866"/>
              <a:gd name="connsiteX4" fmla="*/ 76197 w 229859"/>
              <a:gd name="connsiteY4" fmla="*/ 533863 h 914866"/>
              <a:gd name="connsiteX5" fmla="*/ 0 w 229859"/>
              <a:gd name="connsiteY5" fmla="*/ 457666 h 914866"/>
              <a:gd name="connsiteX6" fmla="*/ 76197 w 229859"/>
              <a:gd name="connsiteY6" fmla="*/ 381469 h 914866"/>
              <a:gd name="connsiteX7" fmla="*/ 76197 w 229859"/>
              <a:gd name="connsiteY7" fmla="*/ 76663 h 914866"/>
              <a:gd name="connsiteX8" fmla="*/ 152394 w 229859"/>
              <a:gd name="connsiteY8" fmla="*/ 466 h 914866"/>
              <a:gd name="connsiteX9" fmla="*/ 229859 w 229859"/>
              <a:gd name="connsiteY9" fmla="*/ 0 h 914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9859" h="914866">
                <a:moveTo>
                  <a:pt x="229299" y="914845"/>
                </a:moveTo>
                <a:lnTo>
                  <a:pt x="226143" y="914866"/>
                </a:lnTo>
                <a:lnTo>
                  <a:pt x="152394" y="914866"/>
                </a:lnTo>
                <a:cubicBezTo>
                  <a:pt x="110312" y="914866"/>
                  <a:pt x="76197" y="880751"/>
                  <a:pt x="76197" y="838669"/>
                </a:cubicBezTo>
                <a:lnTo>
                  <a:pt x="76197" y="533863"/>
                </a:lnTo>
                <a:cubicBezTo>
                  <a:pt x="76197" y="491781"/>
                  <a:pt x="42082" y="457666"/>
                  <a:pt x="0" y="457666"/>
                </a:cubicBezTo>
                <a:cubicBezTo>
                  <a:pt x="42082" y="457666"/>
                  <a:pt x="76197" y="423551"/>
                  <a:pt x="76197" y="381469"/>
                </a:cubicBezTo>
                <a:lnTo>
                  <a:pt x="76197" y="76663"/>
                </a:lnTo>
                <a:cubicBezTo>
                  <a:pt x="76197" y="34581"/>
                  <a:pt x="110312" y="466"/>
                  <a:pt x="152394" y="466"/>
                </a:cubicBezTo>
                <a:lnTo>
                  <a:pt x="229859" y="0"/>
                </a:lnTo>
              </a:path>
            </a:pathLst>
          </a:cu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F7675157-3F00-4B1A-BBC7-C5AFBCE91681}"/>
                  </a:ext>
                </a:extLst>
              </p:cNvPr>
              <p:cNvSpPr/>
              <p:nvPr/>
            </p:nvSpPr>
            <p:spPr>
              <a:xfrm>
                <a:off x="216310" y="2261609"/>
                <a:ext cx="11772025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e>
                          <m:r>
                            <a:rPr lang="en-US" altLang="zh-CN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zh-CN" altLang="en-US" sz="2400" b="1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  <m:e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CA" altLang="zh-CN" sz="2400" b="0" i="1" smtClean="0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zh-CN" altLang="en-US" sz="2400" b="1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</m:d>
                        </m:e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p>
                      <m:sSup>
                        <m:s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e>
                            <m:e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CA" altLang="zh-CN" sz="2400" b="0" i="1" smtClean="0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zh-CN" altLang="en-US" sz="2400" b="1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</m:d>
                        </m:e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p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𝜎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400" b="1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  <m:sup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altLang="zh-CN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p>
                      <m:sSup>
                        <m:s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(1−</m:t>
                          </m:r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𝜎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400" b="1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  <m:sup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altLang="zh-CN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))</m:t>
                          </m:r>
                        </m:e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p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F7675157-3F00-4B1A-BBC7-C5AFBCE9168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6310" y="2261609"/>
                <a:ext cx="11772025" cy="461665"/>
              </a:xfrm>
              <a:prstGeom prst="rect">
                <a:avLst/>
              </a:prstGeom>
              <a:blipFill>
                <a:blip r:embed="rId6"/>
                <a:stretch>
                  <a:fillRect b="-17105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F659C7DE-08AC-401C-A289-812C288AE236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B9A43852-762A-490A-BB74-C234496936CD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逻辑回归模型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5888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44755302-9DE6-493F-BF07-0E201101D9DF}"/>
                  </a:ext>
                </a:extLst>
              </p:cNvPr>
              <p:cNvSpPr/>
              <p:nvPr/>
            </p:nvSpPr>
            <p:spPr>
              <a:xfrm>
                <a:off x="433915" y="3223938"/>
                <a:ext cx="10993081" cy="247811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对于所有训练样本来说，特征已知前提下，标签的概率（似然概率）为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240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CA" altLang="zh-CN" sz="2400" b="1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zh-CN" altLang="en-US" sz="2400" b="1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CA" altLang="zh-CN" sz="2400" b="0" i="1" smtClean="0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zh-CN" altLang="en-US" sz="2400" b="1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en-US" altLang="zh-CN" sz="2400" b="1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p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p>
                          </m:sSup>
                          <m:sSup>
                            <m:sSup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(1−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p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))</m:t>
                              </m:r>
                            </m:e>
                            <m:sup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p>
                          </m:sSup>
                        </m:e>
                      </m:nary>
                    </m:oMath>
                  </m:oMathPara>
                </a14:m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44755302-9DE6-493F-BF07-0E201101D9D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915" y="3223938"/>
                <a:ext cx="10993081" cy="2478114"/>
              </a:xfrm>
              <a:prstGeom prst="rect">
                <a:avLst/>
              </a:prstGeom>
              <a:blipFill>
                <a:blip r:embed="rId3"/>
                <a:stretch>
                  <a:fillRect l="-831" t="-197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id="{3A8586ED-5F77-4667-959B-142958AD504D}"/>
                  </a:ext>
                </a:extLst>
              </p:cNvPr>
              <p:cNvSpPr/>
              <p:nvPr/>
            </p:nvSpPr>
            <p:spPr>
              <a:xfrm>
                <a:off x="5008057" y="919798"/>
                <a:ext cx="6795578" cy="535518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e>
                        <m:e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CA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zh-CN" altLang="en-US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=1−</m:t>
                      </m:r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e>
                        <m:e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zh-CN" altLang="en-US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=1−</m:t>
                      </m:r>
                      <m:r>
                        <a:rPr lang="zh-CN" altLang="en-US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𝜎</m:t>
                      </m:r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p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24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400" dirty="0">
                  <a:solidFill>
                    <a:schemeClr val="tx1"/>
                  </a:solidFill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id="{3A8586ED-5F77-4667-959B-142958AD50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8057" y="919798"/>
                <a:ext cx="6795578" cy="535518"/>
              </a:xfrm>
              <a:prstGeom prst="roundRect">
                <a:avLst/>
              </a:prstGeom>
              <a:blipFill>
                <a:blip r:embed="rId4"/>
                <a:stretch>
                  <a:fillRect b="-795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57621C02-D104-4A40-A9D0-D3865668EFC8}"/>
                  </a:ext>
                </a:extLst>
              </p:cNvPr>
              <p:cNvSpPr/>
              <p:nvPr/>
            </p:nvSpPr>
            <p:spPr>
              <a:xfrm>
                <a:off x="433915" y="919798"/>
                <a:ext cx="3508204" cy="535518"/>
              </a:xfrm>
              <a:prstGeom prst="roundRect">
                <a:avLst/>
              </a:prstGeom>
              <a:solidFill>
                <a:srgbClr val="A8EF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altLang="zh-CN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  <m:e>
                          <m:r>
                            <a:rPr lang="en-US" altLang="zh-CN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CA" altLang="zh-CN" sz="24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zh-CN" altLang="en-US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US" altLang="zh-CN" sz="24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24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𝜎</m:t>
                      </m:r>
                      <m:r>
                        <a:rPr lang="en-US" altLang="zh-CN" sz="24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p>
                          <m:r>
                            <a:rPr lang="en-US" altLang="zh-CN" sz="24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24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zh-CN" sz="24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400" dirty="0">
                  <a:solidFill>
                    <a:schemeClr val="tx1"/>
                  </a:solidFill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57621C02-D104-4A40-A9D0-D3865668EF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915" y="919798"/>
                <a:ext cx="3508204" cy="535518"/>
              </a:xfrm>
              <a:prstGeom prst="roundRect">
                <a:avLst/>
              </a:prstGeom>
              <a:blipFill>
                <a:blip r:embed="rId5"/>
                <a:stretch>
                  <a:fillRect l="-347" b="-795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94A0C977-4320-4CC1-8B81-E1985D0953C2}"/>
              </a:ext>
            </a:extLst>
          </p:cNvPr>
          <p:cNvSpPr/>
          <p:nvPr/>
        </p:nvSpPr>
        <p:spPr>
          <a:xfrm rot="16200000">
            <a:off x="5886348" y="-4229833"/>
            <a:ext cx="482706" cy="11721267"/>
          </a:xfrm>
          <a:custGeom>
            <a:avLst/>
            <a:gdLst>
              <a:gd name="connsiteX0" fmla="*/ 152394 w 226143"/>
              <a:gd name="connsiteY0" fmla="*/ 0 h 914400"/>
              <a:gd name="connsiteX1" fmla="*/ 226143 w 226143"/>
              <a:gd name="connsiteY1" fmla="*/ 0 h 914400"/>
              <a:gd name="connsiteX2" fmla="*/ 226143 w 226143"/>
              <a:gd name="connsiteY2" fmla="*/ 914400 h 914400"/>
              <a:gd name="connsiteX3" fmla="*/ 152394 w 226143"/>
              <a:gd name="connsiteY3" fmla="*/ 914400 h 914400"/>
              <a:gd name="connsiteX4" fmla="*/ 76197 w 226143"/>
              <a:gd name="connsiteY4" fmla="*/ 838203 h 914400"/>
              <a:gd name="connsiteX5" fmla="*/ 76197 w 226143"/>
              <a:gd name="connsiteY5" fmla="*/ 533397 h 914400"/>
              <a:gd name="connsiteX6" fmla="*/ 0 w 226143"/>
              <a:gd name="connsiteY6" fmla="*/ 457200 h 914400"/>
              <a:gd name="connsiteX7" fmla="*/ 76197 w 226143"/>
              <a:gd name="connsiteY7" fmla="*/ 381003 h 914400"/>
              <a:gd name="connsiteX8" fmla="*/ 76197 w 226143"/>
              <a:gd name="connsiteY8" fmla="*/ 76197 h 914400"/>
              <a:gd name="connsiteX9" fmla="*/ 152394 w 226143"/>
              <a:gd name="connsiteY9" fmla="*/ 0 h 914400"/>
              <a:gd name="connsiteX0" fmla="*/ 226143 w 255871"/>
              <a:gd name="connsiteY0" fmla="*/ 0 h 914400"/>
              <a:gd name="connsiteX1" fmla="*/ 226143 w 255871"/>
              <a:gd name="connsiteY1" fmla="*/ 914400 h 914400"/>
              <a:gd name="connsiteX2" fmla="*/ 152394 w 255871"/>
              <a:gd name="connsiteY2" fmla="*/ 914400 h 914400"/>
              <a:gd name="connsiteX3" fmla="*/ 76197 w 255871"/>
              <a:gd name="connsiteY3" fmla="*/ 838203 h 914400"/>
              <a:gd name="connsiteX4" fmla="*/ 76197 w 255871"/>
              <a:gd name="connsiteY4" fmla="*/ 533397 h 914400"/>
              <a:gd name="connsiteX5" fmla="*/ 0 w 255871"/>
              <a:gd name="connsiteY5" fmla="*/ 457200 h 914400"/>
              <a:gd name="connsiteX6" fmla="*/ 76197 w 255871"/>
              <a:gd name="connsiteY6" fmla="*/ 381003 h 914400"/>
              <a:gd name="connsiteX7" fmla="*/ 76197 w 255871"/>
              <a:gd name="connsiteY7" fmla="*/ 76197 h 914400"/>
              <a:gd name="connsiteX8" fmla="*/ 152394 w 255871"/>
              <a:gd name="connsiteY8" fmla="*/ 0 h 914400"/>
              <a:gd name="connsiteX9" fmla="*/ 255871 w 255871"/>
              <a:gd name="connsiteY9" fmla="*/ 17345 h 914400"/>
              <a:gd name="connsiteX0" fmla="*/ 366793 w 366793"/>
              <a:gd name="connsiteY0" fmla="*/ 39167 h 914400"/>
              <a:gd name="connsiteX1" fmla="*/ 226143 w 366793"/>
              <a:gd name="connsiteY1" fmla="*/ 914400 h 914400"/>
              <a:gd name="connsiteX2" fmla="*/ 152394 w 366793"/>
              <a:gd name="connsiteY2" fmla="*/ 914400 h 914400"/>
              <a:gd name="connsiteX3" fmla="*/ 76197 w 366793"/>
              <a:gd name="connsiteY3" fmla="*/ 838203 h 914400"/>
              <a:gd name="connsiteX4" fmla="*/ 76197 w 366793"/>
              <a:gd name="connsiteY4" fmla="*/ 533397 h 914400"/>
              <a:gd name="connsiteX5" fmla="*/ 0 w 366793"/>
              <a:gd name="connsiteY5" fmla="*/ 457200 h 914400"/>
              <a:gd name="connsiteX6" fmla="*/ 76197 w 366793"/>
              <a:gd name="connsiteY6" fmla="*/ 381003 h 914400"/>
              <a:gd name="connsiteX7" fmla="*/ 76197 w 366793"/>
              <a:gd name="connsiteY7" fmla="*/ 76197 h 914400"/>
              <a:gd name="connsiteX8" fmla="*/ 152394 w 366793"/>
              <a:gd name="connsiteY8" fmla="*/ 0 h 914400"/>
              <a:gd name="connsiteX9" fmla="*/ 255871 w 366793"/>
              <a:gd name="connsiteY9" fmla="*/ 17345 h 914400"/>
              <a:gd name="connsiteX0" fmla="*/ 366793 w 366793"/>
              <a:gd name="connsiteY0" fmla="*/ 39167 h 914400"/>
              <a:gd name="connsiteX1" fmla="*/ 226143 w 366793"/>
              <a:gd name="connsiteY1" fmla="*/ 914400 h 914400"/>
              <a:gd name="connsiteX2" fmla="*/ 152394 w 366793"/>
              <a:gd name="connsiteY2" fmla="*/ 914400 h 914400"/>
              <a:gd name="connsiteX3" fmla="*/ 76197 w 366793"/>
              <a:gd name="connsiteY3" fmla="*/ 838203 h 914400"/>
              <a:gd name="connsiteX4" fmla="*/ 76197 w 366793"/>
              <a:gd name="connsiteY4" fmla="*/ 533397 h 914400"/>
              <a:gd name="connsiteX5" fmla="*/ 0 w 366793"/>
              <a:gd name="connsiteY5" fmla="*/ 457200 h 914400"/>
              <a:gd name="connsiteX6" fmla="*/ 76197 w 366793"/>
              <a:gd name="connsiteY6" fmla="*/ 381003 h 914400"/>
              <a:gd name="connsiteX7" fmla="*/ 76197 w 366793"/>
              <a:gd name="connsiteY7" fmla="*/ 76197 h 914400"/>
              <a:gd name="connsiteX8" fmla="*/ 152394 w 366793"/>
              <a:gd name="connsiteY8" fmla="*/ 0 h 914400"/>
              <a:gd name="connsiteX9" fmla="*/ 255871 w 366793"/>
              <a:gd name="connsiteY9" fmla="*/ 2424 h 914400"/>
              <a:gd name="connsiteX0" fmla="*/ 229299 w 255871"/>
              <a:gd name="connsiteY0" fmla="*/ 914379 h 914400"/>
              <a:gd name="connsiteX1" fmla="*/ 226143 w 255871"/>
              <a:gd name="connsiteY1" fmla="*/ 914400 h 914400"/>
              <a:gd name="connsiteX2" fmla="*/ 152394 w 255871"/>
              <a:gd name="connsiteY2" fmla="*/ 914400 h 914400"/>
              <a:gd name="connsiteX3" fmla="*/ 76197 w 255871"/>
              <a:gd name="connsiteY3" fmla="*/ 838203 h 914400"/>
              <a:gd name="connsiteX4" fmla="*/ 76197 w 255871"/>
              <a:gd name="connsiteY4" fmla="*/ 533397 h 914400"/>
              <a:gd name="connsiteX5" fmla="*/ 0 w 255871"/>
              <a:gd name="connsiteY5" fmla="*/ 457200 h 914400"/>
              <a:gd name="connsiteX6" fmla="*/ 76197 w 255871"/>
              <a:gd name="connsiteY6" fmla="*/ 381003 h 914400"/>
              <a:gd name="connsiteX7" fmla="*/ 76197 w 255871"/>
              <a:gd name="connsiteY7" fmla="*/ 76197 h 914400"/>
              <a:gd name="connsiteX8" fmla="*/ 152394 w 255871"/>
              <a:gd name="connsiteY8" fmla="*/ 0 h 914400"/>
              <a:gd name="connsiteX9" fmla="*/ 255871 w 255871"/>
              <a:gd name="connsiteY9" fmla="*/ 2424 h 914400"/>
              <a:gd name="connsiteX0" fmla="*/ 229299 w 257110"/>
              <a:gd name="connsiteY0" fmla="*/ 915568 h 915589"/>
              <a:gd name="connsiteX1" fmla="*/ 226143 w 257110"/>
              <a:gd name="connsiteY1" fmla="*/ 915589 h 915589"/>
              <a:gd name="connsiteX2" fmla="*/ 152394 w 257110"/>
              <a:gd name="connsiteY2" fmla="*/ 915589 h 915589"/>
              <a:gd name="connsiteX3" fmla="*/ 76197 w 257110"/>
              <a:gd name="connsiteY3" fmla="*/ 839392 h 915589"/>
              <a:gd name="connsiteX4" fmla="*/ 76197 w 257110"/>
              <a:gd name="connsiteY4" fmla="*/ 534586 h 915589"/>
              <a:gd name="connsiteX5" fmla="*/ 0 w 257110"/>
              <a:gd name="connsiteY5" fmla="*/ 458389 h 915589"/>
              <a:gd name="connsiteX6" fmla="*/ 76197 w 257110"/>
              <a:gd name="connsiteY6" fmla="*/ 382192 h 915589"/>
              <a:gd name="connsiteX7" fmla="*/ 76197 w 257110"/>
              <a:gd name="connsiteY7" fmla="*/ 77386 h 915589"/>
              <a:gd name="connsiteX8" fmla="*/ 152394 w 257110"/>
              <a:gd name="connsiteY8" fmla="*/ 1189 h 915589"/>
              <a:gd name="connsiteX9" fmla="*/ 257110 w 257110"/>
              <a:gd name="connsiteY9" fmla="*/ 0 h 915589"/>
              <a:gd name="connsiteX0" fmla="*/ 229299 w 232336"/>
              <a:gd name="connsiteY0" fmla="*/ 914845 h 914866"/>
              <a:gd name="connsiteX1" fmla="*/ 226143 w 232336"/>
              <a:gd name="connsiteY1" fmla="*/ 914866 h 914866"/>
              <a:gd name="connsiteX2" fmla="*/ 152394 w 232336"/>
              <a:gd name="connsiteY2" fmla="*/ 914866 h 914866"/>
              <a:gd name="connsiteX3" fmla="*/ 76197 w 232336"/>
              <a:gd name="connsiteY3" fmla="*/ 838669 h 914866"/>
              <a:gd name="connsiteX4" fmla="*/ 76197 w 232336"/>
              <a:gd name="connsiteY4" fmla="*/ 533863 h 914866"/>
              <a:gd name="connsiteX5" fmla="*/ 0 w 232336"/>
              <a:gd name="connsiteY5" fmla="*/ 457666 h 914866"/>
              <a:gd name="connsiteX6" fmla="*/ 76197 w 232336"/>
              <a:gd name="connsiteY6" fmla="*/ 381469 h 914866"/>
              <a:gd name="connsiteX7" fmla="*/ 76197 w 232336"/>
              <a:gd name="connsiteY7" fmla="*/ 76663 h 914866"/>
              <a:gd name="connsiteX8" fmla="*/ 152394 w 232336"/>
              <a:gd name="connsiteY8" fmla="*/ 466 h 914866"/>
              <a:gd name="connsiteX9" fmla="*/ 232336 w 232336"/>
              <a:gd name="connsiteY9" fmla="*/ 0 h 914866"/>
              <a:gd name="connsiteX0" fmla="*/ 229299 w 229299"/>
              <a:gd name="connsiteY0" fmla="*/ 914845 h 914866"/>
              <a:gd name="connsiteX1" fmla="*/ 226143 w 229299"/>
              <a:gd name="connsiteY1" fmla="*/ 914866 h 914866"/>
              <a:gd name="connsiteX2" fmla="*/ 152394 w 229299"/>
              <a:gd name="connsiteY2" fmla="*/ 914866 h 914866"/>
              <a:gd name="connsiteX3" fmla="*/ 76197 w 229299"/>
              <a:gd name="connsiteY3" fmla="*/ 838669 h 914866"/>
              <a:gd name="connsiteX4" fmla="*/ 76197 w 229299"/>
              <a:gd name="connsiteY4" fmla="*/ 533863 h 914866"/>
              <a:gd name="connsiteX5" fmla="*/ 0 w 229299"/>
              <a:gd name="connsiteY5" fmla="*/ 457666 h 914866"/>
              <a:gd name="connsiteX6" fmla="*/ 76197 w 229299"/>
              <a:gd name="connsiteY6" fmla="*/ 381469 h 914866"/>
              <a:gd name="connsiteX7" fmla="*/ 76197 w 229299"/>
              <a:gd name="connsiteY7" fmla="*/ 76663 h 914866"/>
              <a:gd name="connsiteX8" fmla="*/ 152394 w 229299"/>
              <a:gd name="connsiteY8" fmla="*/ 466 h 914866"/>
              <a:gd name="connsiteX9" fmla="*/ 222427 w 229299"/>
              <a:gd name="connsiteY9" fmla="*/ 0 h 914866"/>
              <a:gd name="connsiteX0" fmla="*/ 229299 w 229859"/>
              <a:gd name="connsiteY0" fmla="*/ 914845 h 914866"/>
              <a:gd name="connsiteX1" fmla="*/ 226143 w 229859"/>
              <a:gd name="connsiteY1" fmla="*/ 914866 h 914866"/>
              <a:gd name="connsiteX2" fmla="*/ 152394 w 229859"/>
              <a:gd name="connsiteY2" fmla="*/ 914866 h 914866"/>
              <a:gd name="connsiteX3" fmla="*/ 76197 w 229859"/>
              <a:gd name="connsiteY3" fmla="*/ 838669 h 914866"/>
              <a:gd name="connsiteX4" fmla="*/ 76197 w 229859"/>
              <a:gd name="connsiteY4" fmla="*/ 533863 h 914866"/>
              <a:gd name="connsiteX5" fmla="*/ 0 w 229859"/>
              <a:gd name="connsiteY5" fmla="*/ 457666 h 914866"/>
              <a:gd name="connsiteX6" fmla="*/ 76197 w 229859"/>
              <a:gd name="connsiteY6" fmla="*/ 381469 h 914866"/>
              <a:gd name="connsiteX7" fmla="*/ 76197 w 229859"/>
              <a:gd name="connsiteY7" fmla="*/ 76663 h 914866"/>
              <a:gd name="connsiteX8" fmla="*/ 152394 w 229859"/>
              <a:gd name="connsiteY8" fmla="*/ 466 h 914866"/>
              <a:gd name="connsiteX9" fmla="*/ 229859 w 229859"/>
              <a:gd name="connsiteY9" fmla="*/ 0 h 914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9859" h="914866">
                <a:moveTo>
                  <a:pt x="229299" y="914845"/>
                </a:moveTo>
                <a:lnTo>
                  <a:pt x="226143" y="914866"/>
                </a:lnTo>
                <a:lnTo>
                  <a:pt x="152394" y="914866"/>
                </a:lnTo>
                <a:cubicBezTo>
                  <a:pt x="110312" y="914866"/>
                  <a:pt x="76197" y="880751"/>
                  <a:pt x="76197" y="838669"/>
                </a:cubicBezTo>
                <a:lnTo>
                  <a:pt x="76197" y="533863"/>
                </a:lnTo>
                <a:cubicBezTo>
                  <a:pt x="76197" y="491781"/>
                  <a:pt x="42082" y="457666"/>
                  <a:pt x="0" y="457666"/>
                </a:cubicBezTo>
                <a:cubicBezTo>
                  <a:pt x="42082" y="457666"/>
                  <a:pt x="76197" y="423551"/>
                  <a:pt x="76197" y="381469"/>
                </a:cubicBezTo>
                <a:lnTo>
                  <a:pt x="76197" y="76663"/>
                </a:lnTo>
                <a:cubicBezTo>
                  <a:pt x="76197" y="34581"/>
                  <a:pt x="110312" y="466"/>
                  <a:pt x="152394" y="466"/>
                </a:cubicBezTo>
                <a:lnTo>
                  <a:pt x="229859" y="0"/>
                </a:lnTo>
              </a:path>
            </a:pathLst>
          </a:cu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F7675157-3F00-4B1A-BBC7-C5AFBCE91681}"/>
                  </a:ext>
                </a:extLst>
              </p:cNvPr>
              <p:cNvSpPr/>
              <p:nvPr/>
            </p:nvSpPr>
            <p:spPr>
              <a:xfrm>
                <a:off x="216310" y="2261609"/>
                <a:ext cx="11772025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e>
                          <m:r>
                            <a:rPr lang="en-US" altLang="zh-CN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zh-CN" altLang="en-US" sz="2400" b="1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</m:d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  <m:e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CA" altLang="zh-CN" sz="2400" b="0" i="1" smtClean="0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zh-CN" altLang="en-US" sz="2400" b="1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</m:d>
                        </m:e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p>
                      <m:sSup>
                        <m:s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e>
                            <m:e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CA" altLang="zh-CN" sz="2400" b="0" i="1" smtClean="0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zh-CN" altLang="en-US" sz="2400" b="1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</m:d>
                        </m:e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p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𝜎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400" b="1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  <m:sup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altLang="zh-CN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p>
                      <m:sSup>
                        <m:s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(1−</m:t>
                          </m:r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𝜎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400" b="1" i="1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  <m:sup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altLang="zh-CN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))</m:t>
                          </m:r>
                        </m:e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p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F7675157-3F00-4B1A-BBC7-C5AFBCE9168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6310" y="2261609"/>
                <a:ext cx="11772025" cy="461665"/>
              </a:xfrm>
              <a:prstGeom prst="rect">
                <a:avLst/>
              </a:prstGeom>
              <a:blipFill>
                <a:blip r:embed="rId6"/>
                <a:stretch>
                  <a:fillRect b="-17105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F659C7DE-08AC-401C-A289-812C288AE236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对话气泡: 圆角矩形 9">
                <a:extLst>
                  <a:ext uri="{FF2B5EF4-FFF2-40B4-BE49-F238E27FC236}">
                    <a16:creationId xmlns:a16="http://schemas.microsoft.com/office/drawing/2014/main" id="{DEE1EBB6-78F3-4C81-91D2-086ADB1B5A0A}"/>
                  </a:ext>
                </a:extLst>
              </p:cNvPr>
              <p:cNvSpPr/>
              <p:nvPr/>
            </p:nvSpPr>
            <p:spPr>
              <a:xfrm>
                <a:off x="765004" y="4885638"/>
                <a:ext cx="5400309" cy="741438"/>
              </a:xfrm>
              <a:prstGeom prst="wedgeRoundRectCallout">
                <a:avLst>
                  <a:gd name="adj1" fmla="val 54228"/>
                  <a:gd name="adj2" fmla="val -127320"/>
                  <a:gd name="adj3" fmla="val 16667"/>
                </a:avLst>
              </a:prstGeom>
              <a:solidFill>
                <a:srgbClr val="FFFF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spc="1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选择一个</a:t>
                </a:r>
                <a14:m>
                  <m:oMath xmlns:m="http://schemas.openxmlformats.org/officeDocument/2006/math">
                    <m:r>
                      <a:rPr lang="zh-CN" altLang="en-US" sz="24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𝝎</m:t>
                    </m:r>
                  </m:oMath>
                </a14:m>
                <a:r>
                  <a:rPr lang="zh-CN" altLang="en-US" sz="2400" b="1" spc="1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使这个条件概率大还是小</a:t>
                </a:r>
                <a:r>
                  <a:rPr lang="en-US" altLang="zh-CN" sz="2400" b="1" spc="1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?</a:t>
                </a:r>
              </a:p>
            </p:txBody>
          </p:sp>
        </mc:Choice>
        <mc:Fallback xmlns="">
          <p:sp>
            <p:nvSpPr>
              <p:cNvPr id="10" name="对话气泡: 圆角矩形 9">
                <a:extLst>
                  <a:ext uri="{FF2B5EF4-FFF2-40B4-BE49-F238E27FC236}">
                    <a16:creationId xmlns:a16="http://schemas.microsoft.com/office/drawing/2014/main" id="{DEE1EBB6-78F3-4C81-91D2-086ADB1B5A0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004" y="4885638"/>
                <a:ext cx="5400309" cy="741438"/>
              </a:xfrm>
              <a:prstGeom prst="wedgeRoundRectCallout">
                <a:avLst>
                  <a:gd name="adj1" fmla="val 54228"/>
                  <a:gd name="adj2" fmla="val -127320"/>
                  <a:gd name="adj3" fmla="val 16667"/>
                </a:avLst>
              </a:prstGeom>
              <a:blipFill>
                <a:blip r:embed="rId7"/>
                <a:stretch>
                  <a:fillRect l="-238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文本框 10">
            <a:extLst>
              <a:ext uri="{FF2B5EF4-FFF2-40B4-BE49-F238E27FC236}">
                <a16:creationId xmlns:a16="http://schemas.microsoft.com/office/drawing/2014/main" id="{3C0A5B03-4107-4252-99C7-DEEFFA9AA0E8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逻辑回归模型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97235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28768</TotalTime>
  <Words>2221</Words>
  <Application>Microsoft Office PowerPoint</Application>
  <PresentationFormat>宽屏</PresentationFormat>
  <Paragraphs>394</Paragraphs>
  <Slides>39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52" baseType="lpstr">
      <vt:lpstr>楷体</vt:lpstr>
      <vt:lpstr>微软雅黑</vt:lpstr>
      <vt:lpstr>宋体</vt:lpstr>
      <vt:lpstr>Times New Roman</vt:lpstr>
      <vt:lpstr>Cambria Math</vt:lpstr>
      <vt:lpstr>微软雅黑</vt:lpstr>
      <vt:lpstr>Microsoft YaHei Light</vt:lpstr>
      <vt:lpstr>Calibri</vt:lpstr>
      <vt:lpstr>KaiTi</vt:lpstr>
      <vt:lpstr>Arial</vt:lpstr>
      <vt:lpstr>Calibri Light</vt:lpstr>
      <vt:lpstr>华文楷体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</dc:title>
  <dc:creator>Bo Li</dc:creator>
  <cp:lastModifiedBy>Bo Li</cp:lastModifiedBy>
  <cp:revision>1288</cp:revision>
  <dcterms:created xsi:type="dcterms:W3CDTF">2020-04-18T12:12:52Z</dcterms:created>
  <dcterms:modified xsi:type="dcterms:W3CDTF">2024-03-29T10:22:48Z</dcterms:modified>
</cp:coreProperties>
</file>